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60" r:id="rId4"/>
    <p:sldId id="279" r:id="rId5"/>
    <p:sldId id="265" r:id="rId6"/>
    <p:sldId id="262" r:id="rId7"/>
    <p:sldId id="283" r:id="rId8"/>
    <p:sldId id="317" r:id="rId9"/>
    <p:sldId id="289" r:id="rId10"/>
    <p:sldId id="309" r:id="rId11"/>
    <p:sldId id="310" r:id="rId12"/>
    <p:sldId id="284" r:id="rId13"/>
    <p:sldId id="290" r:id="rId14"/>
    <p:sldId id="311" r:id="rId15"/>
    <p:sldId id="313" r:id="rId16"/>
    <p:sldId id="331" r:id="rId17"/>
    <p:sldId id="314" r:id="rId18"/>
    <p:sldId id="293" r:id="rId19"/>
    <p:sldId id="295" r:id="rId20"/>
    <p:sldId id="318" r:id="rId21"/>
    <p:sldId id="319" r:id="rId22"/>
    <p:sldId id="320" r:id="rId23"/>
    <p:sldId id="321" r:id="rId24"/>
    <p:sldId id="325" r:id="rId25"/>
    <p:sldId id="330" r:id="rId26"/>
    <p:sldId id="276" r:id="rId27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CCCC00"/>
    <a:srgbClr val="99CCFF"/>
    <a:srgbClr val="00FFFF"/>
    <a:srgbClr val="00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CDB9A-3E47-45C0-9ECB-2F16A8196848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1CA7C0-1E9D-40F4-A23C-5DB0006DCA1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Impact" pitchFamily="34" charset="0"/>
            </a:rPr>
            <a:t>ДЕТИ</a:t>
          </a:r>
          <a:endParaRPr lang="ru-RU" dirty="0">
            <a:solidFill>
              <a:schemeClr val="tx1"/>
            </a:solidFill>
            <a:latin typeface="Impact" pitchFamily="34" charset="0"/>
          </a:endParaRPr>
        </a:p>
      </dgm:t>
    </dgm:pt>
    <dgm:pt modelId="{25BCB018-954B-427A-9126-9C7EB9513AE8}" type="parTrans" cxnId="{5C4D764B-C0FD-4ACD-98EB-6C36CFD5F845}">
      <dgm:prSet/>
      <dgm:spPr/>
      <dgm:t>
        <a:bodyPr/>
        <a:lstStyle/>
        <a:p>
          <a:endParaRPr lang="ru-RU"/>
        </a:p>
      </dgm:t>
    </dgm:pt>
    <dgm:pt modelId="{8887DD9A-AD1D-4C96-8F4B-5D129CF3E909}" type="sibTrans" cxnId="{5C4D764B-C0FD-4ACD-98EB-6C36CFD5F845}">
      <dgm:prSet/>
      <dgm:spPr/>
      <dgm:t>
        <a:bodyPr/>
        <a:lstStyle/>
        <a:p>
          <a:endParaRPr lang="ru-RU"/>
        </a:p>
      </dgm:t>
    </dgm:pt>
    <dgm:pt modelId="{586F05B1-0E9C-4493-9D88-5A1684A5810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 Black" pitchFamily="34" charset="0"/>
            </a:rPr>
            <a:t>ПЕДАГОГИ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08CDBEE6-CF5F-45D5-BDF2-3AD28899374B}" type="parTrans" cxnId="{3E55E0D2-8C3E-46D2-852A-489DA5E9F494}">
      <dgm:prSet/>
      <dgm:spPr/>
      <dgm:t>
        <a:bodyPr/>
        <a:lstStyle/>
        <a:p>
          <a:endParaRPr lang="ru-RU"/>
        </a:p>
      </dgm:t>
    </dgm:pt>
    <dgm:pt modelId="{3E02FA32-C9EB-444A-ADF0-E2A6B2EFE792}" type="sibTrans" cxnId="{3E55E0D2-8C3E-46D2-852A-489DA5E9F494}">
      <dgm:prSet/>
      <dgm:spPr/>
      <dgm:t>
        <a:bodyPr/>
        <a:lstStyle/>
        <a:p>
          <a:endParaRPr lang="ru-RU"/>
        </a:p>
      </dgm:t>
    </dgm:pt>
    <dgm:pt modelId="{1C856093-944A-43DF-B4DC-C2F98445AB64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РАБОТА ПО ОЗНАКОМЛЕНИЮ С ПДД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76E5E00D-DBFF-40D0-8382-0F9B4B97213F}" type="parTrans" cxnId="{F3A488F7-8972-4F03-BBFC-29CB333A1DE6}">
      <dgm:prSet/>
      <dgm:spPr/>
      <dgm:t>
        <a:bodyPr/>
        <a:lstStyle/>
        <a:p>
          <a:endParaRPr lang="ru-RU"/>
        </a:p>
      </dgm:t>
    </dgm:pt>
    <dgm:pt modelId="{4AC17A7E-6231-41D6-99DC-EF85D23EDF18}" type="sibTrans" cxnId="{F3A488F7-8972-4F03-BBFC-29CB333A1DE6}">
      <dgm:prSet/>
      <dgm:spPr/>
      <dgm:t>
        <a:bodyPr/>
        <a:lstStyle/>
        <a:p>
          <a:endParaRPr lang="ru-RU"/>
        </a:p>
      </dgm:t>
    </dgm:pt>
    <dgm:pt modelId="{4F62D70C-B37A-43E4-90E1-874F6A837FA1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 Black" pitchFamily="34" charset="0"/>
            </a:rPr>
            <a:t>РОДИТЕЛИ</a:t>
          </a:r>
          <a:endParaRPr lang="ru-RU" sz="2200" dirty="0">
            <a:solidFill>
              <a:schemeClr val="tx1"/>
            </a:solidFill>
            <a:latin typeface="Arial Black" pitchFamily="34" charset="0"/>
          </a:endParaRPr>
        </a:p>
      </dgm:t>
    </dgm:pt>
    <dgm:pt modelId="{78EDC1B9-BBDD-4FCF-AD1F-2C11F42390F6}" type="parTrans" cxnId="{FFC902B4-543A-48D7-96D0-1A53D0F6F356}">
      <dgm:prSet/>
      <dgm:spPr/>
      <dgm:t>
        <a:bodyPr/>
        <a:lstStyle/>
        <a:p>
          <a:endParaRPr lang="ru-RU"/>
        </a:p>
      </dgm:t>
    </dgm:pt>
    <dgm:pt modelId="{97D06BEF-4073-42C6-A3EF-D2C90E58EF0D}" type="sibTrans" cxnId="{FFC902B4-543A-48D7-96D0-1A53D0F6F356}">
      <dgm:prSet/>
      <dgm:spPr/>
      <dgm:t>
        <a:bodyPr/>
        <a:lstStyle/>
        <a:p>
          <a:endParaRPr lang="ru-RU"/>
        </a:p>
      </dgm:t>
    </dgm:pt>
    <dgm:pt modelId="{D96D94A5-C286-4BAF-950D-26E24F07BA96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Arial Black" pitchFamily="34" charset="0"/>
            </a:rPr>
            <a:t>СОЦИУМ</a:t>
          </a:r>
          <a:endParaRPr lang="ru-RU" sz="2400" b="0" dirty="0">
            <a:solidFill>
              <a:schemeClr val="tx1"/>
            </a:solidFill>
            <a:latin typeface="Arial Black" pitchFamily="34" charset="0"/>
          </a:endParaRPr>
        </a:p>
      </dgm:t>
    </dgm:pt>
    <dgm:pt modelId="{2D92AE19-46E2-41B4-8BAF-5C99F1AEAEE5}" type="parTrans" cxnId="{20AA40AA-157E-455D-ADA8-72B4B47FCDF9}">
      <dgm:prSet/>
      <dgm:spPr/>
      <dgm:t>
        <a:bodyPr/>
        <a:lstStyle/>
        <a:p>
          <a:endParaRPr lang="ru-RU"/>
        </a:p>
      </dgm:t>
    </dgm:pt>
    <dgm:pt modelId="{6826B04D-D43A-4AD1-A6F1-C61F887D5D87}" type="sibTrans" cxnId="{20AA40AA-157E-455D-ADA8-72B4B47FCDF9}">
      <dgm:prSet/>
      <dgm:spPr/>
      <dgm:t>
        <a:bodyPr/>
        <a:lstStyle/>
        <a:p>
          <a:endParaRPr lang="ru-RU"/>
        </a:p>
      </dgm:t>
    </dgm:pt>
    <dgm:pt modelId="{7AA13FB5-7B16-4020-9D1E-019B816B0986}" type="pres">
      <dgm:prSet presAssocID="{AC3CDB9A-3E47-45C0-9ECB-2F16A81968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E84010-EB8F-41BE-A33D-4DFA9B82FACD}" type="pres">
      <dgm:prSet presAssocID="{261CA7C0-1E9D-40F4-A23C-5DB0006DCA18}" presName="centerShape" presStyleLbl="node0" presStyleIdx="0" presStyleCnt="1"/>
      <dgm:spPr/>
      <dgm:t>
        <a:bodyPr/>
        <a:lstStyle/>
        <a:p>
          <a:endParaRPr lang="ru-RU"/>
        </a:p>
      </dgm:t>
    </dgm:pt>
    <dgm:pt modelId="{1A19C6CC-D3ED-49AB-9FB1-A933DEA0A488}" type="pres">
      <dgm:prSet presAssocID="{08CDBEE6-CF5F-45D5-BDF2-3AD28899374B}" presName="parTrans" presStyleLbl="bgSibTrans2D1" presStyleIdx="0" presStyleCnt="4" custAng="21548486"/>
      <dgm:spPr/>
      <dgm:t>
        <a:bodyPr/>
        <a:lstStyle/>
        <a:p>
          <a:endParaRPr lang="ru-RU"/>
        </a:p>
      </dgm:t>
    </dgm:pt>
    <dgm:pt modelId="{036AEA86-B6A2-45C8-B3D4-E92A14EE65C0}" type="pres">
      <dgm:prSet presAssocID="{586F05B1-0E9C-4493-9D88-5A1684A58104}" presName="node" presStyleLbl="node1" presStyleIdx="0" presStyleCnt="4" custRadScaleRad="110157" custRadScaleInc="45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D1E5E-0C4E-426F-9210-E891D0A96B07}" type="pres">
      <dgm:prSet presAssocID="{76E5E00D-DBFF-40D0-8382-0F9B4B97213F}" presName="parTrans" presStyleLbl="bgSibTrans2D1" presStyleIdx="1" presStyleCnt="4" custAng="197304"/>
      <dgm:spPr/>
      <dgm:t>
        <a:bodyPr/>
        <a:lstStyle/>
        <a:p>
          <a:endParaRPr lang="ru-RU"/>
        </a:p>
      </dgm:t>
    </dgm:pt>
    <dgm:pt modelId="{E68ADAC2-7745-4138-96D2-CD28FF25D133}" type="pres">
      <dgm:prSet presAssocID="{1C856093-944A-43DF-B4DC-C2F98445AB64}" presName="node" presStyleLbl="node1" presStyleIdx="1" presStyleCnt="4" custRadScaleRad="89923" custRadScaleInc="48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C1E8F-091F-419A-85E7-939A158B1539}" type="pres">
      <dgm:prSet presAssocID="{78EDC1B9-BBDD-4FCF-AD1F-2C11F42390F6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09EA2B41-0F84-402A-83C2-370A10C0A98C}" type="pres">
      <dgm:prSet presAssocID="{4F62D70C-B37A-43E4-90E1-874F6A837FA1}" presName="node" presStyleLbl="node1" presStyleIdx="2" presStyleCnt="4" custRadScaleRad="108810" custRadScaleInc="67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7F40A-4512-4747-8323-FB8E573135F8}" type="pres">
      <dgm:prSet presAssocID="{2D92AE19-46E2-41B4-8BAF-5C99F1AEAEE5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E465FC00-5AC8-47BE-8E97-DAD4CF6A665A}" type="pres">
      <dgm:prSet presAssocID="{D96D94A5-C286-4BAF-950D-26E24F07BA96}" presName="node" presStyleLbl="node1" presStyleIdx="3" presStyleCnt="4" custRadScaleRad="96082" custRadScaleInc="47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A9C527-D253-4561-AC35-27570501B8C4}" type="presOf" srcId="{261CA7C0-1E9D-40F4-A23C-5DB0006DCA18}" destId="{39E84010-EB8F-41BE-A33D-4DFA9B82FACD}" srcOrd="0" destOrd="0" presId="urn:microsoft.com/office/officeart/2005/8/layout/radial4"/>
    <dgm:cxn modelId="{FFC902B4-543A-48D7-96D0-1A53D0F6F356}" srcId="{261CA7C0-1E9D-40F4-A23C-5DB0006DCA18}" destId="{4F62D70C-B37A-43E4-90E1-874F6A837FA1}" srcOrd="2" destOrd="0" parTransId="{78EDC1B9-BBDD-4FCF-AD1F-2C11F42390F6}" sibTransId="{97D06BEF-4073-42C6-A3EF-D2C90E58EF0D}"/>
    <dgm:cxn modelId="{A5A03C72-683E-45A2-A625-81E96AEC3929}" type="presOf" srcId="{586F05B1-0E9C-4493-9D88-5A1684A58104}" destId="{036AEA86-B6A2-45C8-B3D4-E92A14EE65C0}" srcOrd="0" destOrd="0" presId="urn:microsoft.com/office/officeart/2005/8/layout/radial4"/>
    <dgm:cxn modelId="{F05FA834-703B-4ACF-8351-611B53C9F91C}" type="presOf" srcId="{2D92AE19-46E2-41B4-8BAF-5C99F1AEAEE5}" destId="{4BA7F40A-4512-4747-8323-FB8E573135F8}" srcOrd="0" destOrd="0" presId="urn:microsoft.com/office/officeart/2005/8/layout/radial4"/>
    <dgm:cxn modelId="{37DE72E5-94D7-4927-9EB5-8F676785BF73}" type="presOf" srcId="{1C856093-944A-43DF-B4DC-C2F98445AB64}" destId="{E68ADAC2-7745-4138-96D2-CD28FF25D133}" srcOrd="0" destOrd="0" presId="urn:microsoft.com/office/officeart/2005/8/layout/radial4"/>
    <dgm:cxn modelId="{60086CC2-0E09-42D3-A8D6-4612265DEAA0}" type="presOf" srcId="{76E5E00D-DBFF-40D0-8382-0F9B4B97213F}" destId="{DBCD1E5E-0C4E-426F-9210-E891D0A96B07}" srcOrd="0" destOrd="0" presId="urn:microsoft.com/office/officeart/2005/8/layout/radial4"/>
    <dgm:cxn modelId="{3E55E0D2-8C3E-46D2-852A-489DA5E9F494}" srcId="{261CA7C0-1E9D-40F4-A23C-5DB0006DCA18}" destId="{586F05B1-0E9C-4493-9D88-5A1684A58104}" srcOrd="0" destOrd="0" parTransId="{08CDBEE6-CF5F-45D5-BDF2-3AD28899374B}" sibTransId="{3E02FA32-C9EB-444A-ADF0-E2A6B2EFE792}"/>
    <dgm:cxn modelId="{0DBBE770-C243-4237-B320-030F93C26872}" type="presOf" srcId="{08CDBEE6-CF5F-45D5-BDF2-3AD28899374B}" destId="{1A19C6CC-D3ED-49AB-9FB1-A933DEA0A488}" srcOrd="0" destOrd="0" presId="urn:microsoft.com/office/officeart/2005/8/layout/radial4"/>
    <dgm:cxn modelId="{F2D4101F-B647-4954-8BDE-612391C4070A}" type="presOf" srcId="{4F62D70C-B37A-43E4-90E1-874F6A837FA1}" destId="{09EA2B41-0F84-402A-83C2-370A10C0A98C}" srcOrd="0" destOrd="0" presId="urn:microsoft.com/office/officeart/2005/8/layout/radial4"/>
    <dgm:cxn modelId="{3DDE9E0A-4CEC-4675-9F96-275FAB805044}" type="presOf" srcId="{D96D94A5-C286-4BAF-950D-26E24F07BA96}" destId="{E465FC00-5AC8-47BE-8E97-DAD4CF6A665A}" srcOrd="0" destOrd="0" presId="urn:microsoft.com/office/officeart/2005/8/layout/radial4"/>
    <dgm:cxn modelId="{5C4D764B-C0FD-4ACD-98EB-6C36CFD5F845}" srcId="{AC3CDB9A-3E47-45C0-9ECB-2F16A8196848}" destId="{261CA7C0-1E9D-40F4-A23C-5DB0006DCA18}" srcOrd="0" destOrd="0" parTransId="{25BCB018-954B-427A-9126-9C7EB9513AE8}" sibTransId="{8887DD9A-AD1D-4C96-8F4B-5D129CF3E909}"/>
    <dgm:cxn modelId="{20AA40AA-157E-455D-ADA8-72B4B47FCDF9}" srcId="{261CA7C0-1E9D-40F4-A23C-5DB0006DCA18}" destId="{D96D94A5-C286-4BAF-950D-26E24F07BA96}" srcOrd="3" destOrd="0" parTransId="{2D92AE19-46E2-41B4-8BAF-5C99F1AEAEE5}" sibTransId="{6826B04D-D43A-4AD1-A6F1-C61F887D5D87}"/>
    <dgm:cxn modelId="{19FD68E4-72A5-401F-B01C-2C1D7F3EFD8A}" type="presOf" srcId="{78EDC1B9-BBDD-4FCF-AD1F-2C11F42390F6}" destId="{C2DC1E8F-091F-419A-85E7-939A158B1539}" srcOrd="0" destOrd="0" presId="urn:microsoft.com/office/officeart/2005/8/layout/radial4"/>
    <dgm:cxn modelId="{F978422D-0234-46BF-89FC-8978834A2771}" type="presOf" srcId="{AC3CDB9A-3E47-45C0-9ECB-2F16A8196848}" destId="{7AA13FB5-7B16-4020-9D1E-019B816B0986}" srcOrd="0" destOrd="0" presId="urn:microsoft.com/office/officeart/2005/8/layout/radial4"/>
    <dgm:cxn modelId="{F3A488F7-8972-4F03-BBFC-29CB333A1DE6}" srcId="{261CA7C0-1E9D-40F4-A23C-5DB0006DCA18}" destId="{1C856093-944A-43DF-B4DC-C2F98445AB64}" srcOrd="1" destOrd="0" parTransId="{76E5E00D-DBFF-40D0-8382-0F9B4B97213F}" sibTransId="{4AC17A7E-6231-41D6-99DC-EF85D23EDF18}"/>
    <dgm:cxn modelId="{ACF2344A-A534-4524-ABFD-DAC4C6BA3943}" type="presParOf" srcId="{7AA13FB5-7B16-4020-9D1E-019B816B0986}" destId="{39E84010-EB8F-41BE-A33D-4DFA9B82FACD}" srcOrd="0" destOrd="0" presId="urn:microsoft.com/office/officeart/2005/8/layout/radial4"/>
    <dgm:cxn modelId="{63613720-F093-451B-BF60-5FC58A20BD10}" type="presParOf" srcId="{7AA13FB5-7B16-4020-9D1E-019B816B0986}" destId="{1A19C6CC-D3ED-49AB-9FB1-A933DEA0A488}" srcOrd="1" destOrd="0" presId="urn:microsoft.com/office/officeart/2005/8/layout/radial4"/>
    <dgm:cxn modelId="{3BBB0681-5D76-4D10-A192-55EDF7D0DE37}" type="presParOf" srcId="{7AA13FB5-7B16-4020-9D1E-019B816B0986}" destId="{036AEA86-B6A2-45C8-B3D4-E92A14EE65C0}" srcOrd="2" destOrd="0" presId="urn:microsoft.com/office/officeart/2005/8/layout/radial4"/>
    <dgm:cxn modelId="{355E5863-68FD-40D5-A689-8063724F30A4}" type="presParOf" srcId="{7AA13FB5-7B16-4020-9D1E-019B816B0986}" destId="{DBCD1E5E-0C4E-426F-9210-E891D0A96B07}" srcOrd="3" destOrd="0" presId="urn:microsoft.com/office/officeart/2005/8/layout/radial4"/>
    <dgm:cxn modelId="{31F3A6E2-94C7-4CB7-8C61-AD874E6170A4}" type="presParOf" srcId="{7AA13FB5-7B16-4020-9D1E-019B816B0986}" destId="{E68ADAC2-7745-4138-96D2-CD28FF25D133}" srcOrd="4" destOrd="0" presId="urn:microsoft.com/office/officeart/2005/8/layout/radial4"/>
    <dgm:cxn modelId="{3E30F3DB-4D3F-488A-95AF-11DC99D120BB}" type="presParOf" srcId="{7AA13FB5-7B16-4020-9D1E-019B816B0986}" destId="{C2DC1E8F-091F-419A-85E7-939A158B1539}" srcOrd="5" destOrd="0" presId="urn:microsoft.com/office/officeart/2005/8/layout/radial4"/>
    <dgm:cxn modelId="{AA0F6B11-41D4-4F13-9205-23D3EFAC6AC2}" type="presParOf" srcId="{7AA13FB5-7B16-4020-9D1E-019B816B0986}" destId="{09EA2B41-0F84-402A-83C2-370A10C0A98C}" srcOrd="6" destOrd="0" presId="urn:microsoft.com/office/officeart/2005/8/layout/radial4"/>
    <dgm:cxn modelId="{5DB190F1-1BEE-4D1B-B946-EE200F7ACAD6}" type="presParOf" srcId="{7AA13FB5-7B16-4020-9D1E-019B816B0986}" destId="{4BA7F40A-4512-4747-8323-FB8E573135F8}" srcOrd="7" destOrd="0" presId="urn:microsoft.com/office/officeart/2005/8/layout/radial4"/>
    <dgm:cxn modelId="{43EA0A2D-1591-4E40-9910-1E40FB0C52B7}" type="presParOf" srcId="{7AA13FB5-7B16-4020-9D1E-019B816B0986}" destId="{E465FC00-5AC8-47BE-8E97-DAD4CF6A665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E84010-EB8F-41BE-A33D-4DFA9B82FACD}">
      <dsp:nvSpPr>
        <dsp:cNvPr id="0" name=""/>
        <dsp:cNvSpPr/>
      </dsp:nvSpPr>
      <dsp:spPr>
        <a:xfrm>
          <a:off x="2946460" y="2865591"/>
          <a:ext cx="2179573" cy="217957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chemeClr val="tx1"/>
              </a:solidFill>
              <a:latin typeface="Impact" pitchFamily="34" charset="0"/>
            </a:rPr>
            <a:t>ДЕТИ</a:t>
          </a:r>
          <a:endParaRPr lang="ru-RU" sz="5500" kern="1200" dirty="0">
            <a:solidFill>
              <a:schemeClr val="tx1"/>
            </a:solidFill>
            <a:latin typeface="Impact" pitchFamily="34" charset="0"/>
          </a:endParaRPr>
        </a:p>
      </dsp:txBody>
      <dsp:txXfrm>
        <a:off x="2946460" y="2865591"/>
        <a:ext cx="2179573" cy="2179573"/>
      </dsp:txXfrm>
    </dsp:sp>
    <dsp:sp modelId="{1A19C6CC-D3ED-49AB-9FB1-A933DEA0A488}">
      <dsp:nvSpPr>
        <dsp:cNvPr id="0" name=""/>
        <dsp:cNvSpPr/>
      </dsp:nvSpPr>
      <dsp:spPr>
        <a:xfrm rot="12875582">
          <a:off x="1045427" y="2299497"/>
          <a:ext cx="2202830" cy="6211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6AEA86-B6A2-45C8-B3D4-E92A14EE65C0}">
      <dsp:nvSpPr>
        <dsp:cNvPr id="0" name=""/>
        <dsp:cNvSpPr/>
      </dsp:nvSpPr>
      <dsp:spPr>
        <a:xfrm>
          <a:off x="214326" y="1143010"/>
          <a:ext cx="2070594" cy="1656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 Black" pitchFamily="34" charset="0"/>
            </a:rPr>
            <a:t>ПЕДАГОГИ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14326" y="1143010"/>
        <a:ext cx="2070594" cy="1656475"/>
      </dsp:txXfrm>
    </dsp:sp>
    <dsp:sp modelId="{DBCD1E5E-0C4E-426F-9210-E891D0A96B07}">
      <dsp:nvSpPr>
        <dsp:cNvPr id="0" name=""/>
        <dsp:cNvSpPr/>
      </dsp:nvSpPr>
      <dsp:spPr>
        <a:xfrm rot="16200000">
          <a:off x="3117693" y="1660107"/>
          <a:ext cx="1609041" cy="6211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745295"/>
                <a:satOff val="-14534"/>
                <a:lumOff val="653"/>
                <a:alphaOff val="0"/>
                <a:shade val="51000"/>
                <a:satMod val="130000"/>
              </a:schemeClr>
            </a:gs>
            <a:gs pos="80000">
              <a:schemeClr val="accent4">
                <a:hueOff val="5745295"/>
                <a:satOff val="-14534"/>
                <a:lumOff val="653"/>
                <a:alphaOff val="0"/>
                <a:shade val="93000"/>
                <a:satMod val="130000"/>
              </a:schemeClr>
            </a:gs>
            <a:gs pos="100000">
              <a:schemeClr val="accent4">
                <a:hueOff val="5745295"/>
                <a:satOff val="-14534"/>
                <a:lumOff val="6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8ADAC2-7745-4138-96D2-CD28FF25D133}">
      <dsp:nvSpPr>
        <dsp:cNvPr id="0" name=""/>
        <dsp:cNvSpPr/>
      </dsp:nvSpPr>
      <dsp:spPr>
        <a:xfrm>
          <a:off x="2840767" y="339262"/>
          <a:ext cx="2070594" cy="1656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745295"/>
                <a:satOff val="-14534"/>
                <a:lumOff val="653"/>
                <a:alphaOff val="0"/>
                <a:shade val="51000"/>
                <a:satMod val="130000"/>
              </a:schemeClr>
            </a:gs>
            <a:gs pos="80000">
              <a:schemeClr val="accent4">
                <a:hueOff val="5745295"/>
                <a:satOff val="-14534"/>
                <a:lumOff val="653"/>
                <a:alphaOff val="0"/>
                <a:shade val="93000"/>
                <a:satMod val="130000"/>
              </a:schemeClr>
            </a:gs>
            <a:gs pos="100000">
              <a:schemeClr val="accent4">
                <a:hueOff val="5745295"/>
                <a:satOff val="-14534"/>
                <a:lumOff val="6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Arial Black" pitchFamily="34" charset="0"/>
            </a:rPr>
            <a:t>РАБОТА ПО ОЗНАКОМЛЕНИЮ С ПДД</a:t>
          </a:r>
          <a:endParaRPr lang="ru-RU" sz="1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840767" y="339262"/>
        <a:ext cx="2070594" cy="1656475"/>
      </dsp:txXfrm>
    </dsp:sp>
    <dsp:sp modelId="{C2DC1E8F-091F-419A-85E7-939A158B1539}">
      <dsp:nvSpPr>
        <dsp:cNvPr id="0" name=""/>
        <dsp:cNvSpPr/>
      </dsp:nvSpPr>
      <dsp:spPr>
        <a:xfrm rot="19531464">
          <a:off x="4848451" y="2344365"/>
          <a:ext cx="2163301" cy="6211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1490590"/>
                <a:satOff val="-29069"/>
                <a:lumOff val="1307"/>
                <a:alphaOff val="0"/>
                <a:shade val="51000"/>
                <a:satMod val="130000"/>
              </a:schemeClr>
            </a:gs>
            <a:gs pos="80000">
              <a:schemeClr val="accent4">
                <a:hueOff val="11490590"/>
                <a:satOff val="-29069"/>
                <a:lumOff val="1307"/>
                <a:alphaOff val="0"/>
                <a:shade val="93000"/>
                <a:satMod val="130000"/>
              </a:schemeClr>
            </a:gs>
            <a:gs pos="100000">
              <a:schemeClr val="accent4">
                <a:hueOff val="11490590"/>
                <a:satOff val="-29069"/>
                <a:lumOff val="13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EA2B41-0F84-402A-83C2-370A10C0A98C}">
      <dsp:nvSpPr>
        <dsp:cNvPr id="0" name=""/>
        <dsp:cNvSpPr/>
      </dsp:nvSpPr>
      <dsp:spPr>
        <a:xfrm>
          <a:off x="5786482" y="1214442"/>
          <a:ext cx="2070594" cy="1656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1490590"/>
                <a:satOff val="-29069"/>
                <a:lumOff val="1307"/>
                <a:alphaOff val="0"/>
                <a:shade val="51000"/>
                <a:satMod val="130000"/>
              </a:schemeClr>
            </a:gs>
            <a:gs pos="80000">
              <a:schemeClr val="accent4">
                <a:hueOff val="11490590"/>
                <a:satOff val="-29069"/>
                <a:lumOff val="1307"/>
                <a:alphaOff val="0"/>
                <a:shade val="93000"/>
                <a:satMod val="130000"/>
              </a:schemeClr>
            </a:gs>
            <a:gs pos="100000">
              <a:schemeClr val="accent4">
                <a:hueOff val="11490590"/>
                <a:satOff val="-29069"/>
                <a:lumOff val="13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 Black" pitchFamily="34" charset="0"/>
            </a:rPr>
            <a:t>РОДИТЕЛИ</a:t>
          </a:r>
          <a:endParaRPr lang="ru-RU" sz="2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786482" y="1214442"/>
        <a:ext cx="2070594" cy="1656475"/>
      </dsp:txXfrm>
    </dsp:sp>
    <dsp:sp modelId="{4BA7F40A-4512-4747-8323-FB8E573135F8}">
      <dsp:nvSpPr>
        <dsp:cNvPr id="0" name=""/>
        <dsp:cNvSpPr/>
      </dsp:nvSpPr>
      <dsp:spPr>
        <a:xfrm rot="389061">
          <a:off x="5216838" y="3880686"/>
          <a:ext cx="1789784" cy="6211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shade val="51000"/>
                <a:satMod val="130000"/>
              </a:schemeClr>
            </a:gs>
            <a:gs pos="80000">
              <a:schemeClr val="accent4">
                <a:hueOff val="17235884"/>
                <a:satOff val="-43603"/>
                <a:lumOff val="1960"/>
                <a:alphaOff val="0"/>
                <a:shade val="93000"/>
                <a:satMod val="130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65FC00-5AC8-47BE-8E97-DAD4CF6A665A}">
      <dsp:nvSpPr>
        <dsp:cNvPr id="0" name=""/>
        <dsp:cNvSpPr/>
      </dsp:nvSpPr>
      <dsp:spPr>
        <a:xfrm>
          <a:off x="5965599" y="3464099"/>
          <a:ext cx="2070594" cy="1656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shade val="51000"/>
                <a:satMod val="130000"/>
              </a:schemeClr>
            </a:gs>
            <a:gs pos="80000">
              <a:schemeClr val="accent4">
                <a:hueOff val="17235884"/>
                <a:satOff val="-43603"/>
                <a:lumOff val="1960"/>
                <a:alphaOff val="0"/>
                <a:shade val="93000"/>
                <a:satMod val="130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Arial Black" pitchFamily="34" charset="0"/>
            </a:rPr>
            <a:t>СОЦИУМ</a:t>
          </a:r>
          <a:endParaRPr lang="ru-RU" sz="2400" b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965599" y="3464099"/>
        <a:ext cx="2070594" cy="1656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522B1D3-8F25-49AF-B16A-DC027B377073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9E2B04A-9110-43E0-964F-0643F2A01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E8C471-3FF9-41C9-9433-A4E826AEA29C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8F6850-7AAA-4DF1-87F3-B096D13C3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7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786B05-0801-46F6-9228-63B84E23B2C7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B98EB8E-24A2-4CDD-8EE3-A8E5DA977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3C5BC1-920E-42D0-B2AA-0BBD016206B9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92ACB4-4822-47C3-9C0A-4556D5791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288CDAE-A0E8-45AB-92F9-4E85DA18EDD2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42325C-20BE-455C-98BB-C81C429FB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2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89658D-F30B-45CE-9D8D-56B6575B7DB1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F31C6B-048E-4F3B-A32E-1C05E4FCB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161BAA-908F-4336-B14A-914F41962709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FC7631-12B9-4C6D-865C-D4B6A2643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525992-AEDF-4FB9-A6ED-72081521CC26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3A49AA-4F75-4354-BB0F-A0E3B66CE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9BADF2D-6B99-494B-9C68-F5FE8718DB07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93468F-3A37-4F51-ACA8-FA08B33C8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49DE9-D4C3-494F-85B6-E3215C1D1080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43FE94-6C58-4D5D-8918-6D8222465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27E84B-2EC9-434F-A597-B57553D6056F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07AC97-1E8E-4DC6-8317-1904B7E9F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4EEB532-0FB1-4CD7-8937-92A64BC2EB9A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FF02BBC-1656-4C3F-B78C-31D3E91D2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7"/>
          <p:cNvSpPr>
            <a:spLocks noChangeArrowheads="1"/>
          </p:cNvSpPr>
          <p:nvPr/>
        </p:nvSpPr>
        <p:spPr bwMode="auto">
          <a:xfrm>
            <a:off x="142875" y="357188"/>
            <a:ext cx="8786813" cy="61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Wingdings 2" pitchFamily="18" charset="2"/>
              <a:buNone/>
            </a:pPr>
            <a:r>
              <a:rPr lang="ru-RU" sz="2800" b="1" i="1">
                <a:solidFill>
                  <a:schemeClr val="bg1"/>
                </a:solidFill>
                <a:latin typeface="Monotype Corsiva" pitchFamily="66" charset="0"/>
              </a:rPr>
              <a:t>муниципальное  бюджетное дошкольное образовательное учреждение  </a:t>
            </a:r>
          </a:p>
          <a:p>
            <a:pPr algn="ctr">
              <a:lnSpc>
                <a:spcPct val="120000"/>
              </a:lnSpc>
              <a:buFont typeface="Wingdings 2" pitchFamily="18" charset="2"/>
              <a:buNone/>
            </a:pPr>
            <a:r>
              <a:rPr lang="ru-RU" sz="2800" b="1" i="1">
                <a:solidFill>
                  <a:schemeClr val="bg1"/>
                </a:solidFill>
                <a:latin typeface="Monotype Corsiva" pitchFamily="66" charset="0"/>
              </a:rPr>
              <a:t>города  Ростова-на-Дону  «Детский сад  №256»</a:t>
            </a:r>
          </a:p>
          <a:p>
            <a:pPr lvl="1" algn="ctr">
              <a:lnSpc>
                <a:spcPct val="120000"/>
              </a:lnSpc>
              <a:buFont typeface="Wingdings 2" pitchFamily="18" charset="2"/>
              <a:buNone/>
            </a:pPr>
            <a:r>
              <a:rPr lang="ru-RU" sz="2800" b="1" i="1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pPr algn="ctr">
              <a:lnSpc>
                <a:spcPct val="120000"/>
              </a:lnSpc>
              <a:buFont typeface="Wingdings 2" pitchFamily="18" charset="2"/>
              <a:buNone/>
            </a:pPr>
            <a:endParaRPr lang="ru-RU" sz="2000" b="1" i="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Wingdings 2" pitchFamily="18" charset="2"/>
              <a:buNone/>
            </a:pPr>
            <a:endParaRPr lang="ru-RU" sz="2000" b="1" i="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Wingdings 2" pitchFamily="18" charset="2"/>
              <a:buNone/>
            </a:pPr>
            <a:endParaRPr lang="ru-RU" sz="2000" b="1" i="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Wingdings 2" pitchFamily="18" charset="2"/>
              <a:buNone/>
            </a:pPr>
            <a:endParaRPr lang="ru-RU" sz="2000" b="1" i="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Wingdings 2" pitchFamily="18" charset="2"/>
              <a:buNone/>
            </a:pPr>
            <a:endParaRPr lang="ru-RU" sz="2000" b="1" i="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Wingdings 2" pitchFamily="18" charset="2"/>
              <a:buNone/>
            </a:pPr>
            <a:endParaRPr lang="ru-RU" sz="2000" b="1" i="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Wingdings 2" pitchFamily="18" charset="2"/>
              <a:buNone/>
            </a:pPr>
            <a:endParaRPr lang="ru-RU" sz="2000" b="1" i="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Wingdings 2" pitchFamily="18" charset="2"/>
              <a:buNone/>
            </a:pPr>
            <a:endParaRPr lang="ru-RU" sz="2000" b="1" i="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Wingdings 2" pitchFamily="18" charset="2"/>
              <a:buNone/>
            </a:pPr>
            <a:endParaRPr lang="ru-RU" sz="2000" b="1" i="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Wingdings 2" pitchFamily="18" charset="2"/>
              <a:buNone/>
            </a:pPr>
            <a:endParaRPr lang="ru-RU" sz="2000" b="1" i="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Wingdings 2" pitchFamily="18" charset="2"/>
              <a:buNone/>
            </a:pPr>
            <a:endParaRPr lang="ru-RU" sz="2000" b="1" i="1">
              <a:solidFill>
                <a:schemeClr val="bg1"/>
              </a:solidFill>
            </a:endParaRPr>
          </a:p>
        </p:txBody>
      </p:sp>
      <p:pic>
        <p:nvPicPr>
          <p:cNvPr id="13315" name="Picture 7" descr="C:\Users\Д-с 256\Desktop\Все для сайта 2015\Фото\Фото  субботник  по оформлению цветочных клумб в детском саду\Цветочные клумбы\DSCN6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34950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C:\Users\Д-с 256\Desktop\Все для сайта 2015\Фото\Фото  субботник  по оформлению цветочных клумб в детском саду\DSCN5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789363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258204" cy="75087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0" dirty="0" smtClean="0">
                <a:solidFill>
                  <a:schemeClr val="bg1"/>
                </a:solidFill>
                <a:latin typeface="Impact" pitchFamily="34" charset="0"/>
              </a:rPr>
              <a:t>УГОЛКИ БЕЗОПАСНОСТИ В ДОУ</a:t>
            </a:r>
            <a:endParaRPr lang="ru-RU" sz="4800" b="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2531" name="Picture 6" descr="F:\Новая папка\DSC03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052513"/>
            <a:ext cx="5976938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F:\Новая папка\DSC03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508500"/>
            <a:ext cx="4379913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F:\Новая папка\DSC03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508500"/>
            <a:ext cx="38433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8186766" cy="12509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100" dirty="0" smtClean="0">
                <a:latin typeface="Arial Black" pitchFamily="34" charset="0"/>
              </a:rPr>
              <a:t>СИСТЕМАТИЧЕСКАЯ РАБОТА С ДЕТЬМИ </a:t>
            </a:r>
            <a:br>
              <a:rPr lang="ru-RU" sz="2100" dirty="0" smtClean="0">
                <a:latin typeface="Arial Black" pitchFamily="34" charset="0"/>
              </a:rPr>
            </a:br>
            <a:r>
              <a:rPr lang="ru-RU" sz="2100" dirty="0" smtClean="0">
                <a:latin typeface="Arial Black" pitchFamily="34" charset="0"/>
              </a:rPr>
              <a:t>ПО ИЗУЧЕНИЮ ПРАВИЛ ДОРОЖНОГО ДВИЖЕНИЯ ПРОВОДИТСЯ ПО ПРИНЦИПУ </a:t>
            </a:r>
            <a:br>
              <a:rPr lang="ru-RU" sz="2100" dirty="0" smtClean="0">
                <a:latin typeface="Arial Black" pitchFamily="34" charset="0"/>
              </a:rPr>
            </a:br>
            <a:r>
              <a:rPr lang="ru-RU" sz="2100" dirty="0" smtClean="0">
                <a:latin typeface="Arial Black" pitchFamily="34" charset="0"/>
              </a:rPr>
              <a:t>«ОТ ПРОСТОГО К СЛОЖНОМУ»</a:t>
            </a:r>
            <a:endParaRPr lang="ru-RU" sz="2100" dirty="0">
              <a:latin typeface="Arial Black" pitchFamily="34" charset="0"/>
            </a:endParaRPr>
          </a:p>
        </p:txBody>
      </p:sp>
      <p:pic>
        <p:nvPicPr>
          <p:cNvPr id="3687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071563"/>
            <a:ext cx="865188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F:\Новая папка\DSC03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36838"/>
            <a:ext cx="46116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F:\Новая папка\DSC03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916113"/>
            <a:ext cx="2592387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643470" cy="192882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500" dirty="0" smtClean="0">
                <a:solidFill>
                  <a:schemeClr val="bg1"/>
                </a:solidFill>
                <a:latin typeface="Arial Black" pitchFamily="34" charset="0"/>
              </a:rPr>
              <a:t>РАБОТА СДЕТЬМИ </a:t>
            </a:r>
            <a:br>
              <a:rPr lang="ru-RU" sz="25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Arial Black" pitchFamily="34" charset="0"/>
              </a:rPr>
              <a:t>ПО ОЗНАКОМЛЕНИЮ </a:t>
            </a:r>
            <a:br>
              <a:rPr lang="ru-RU" sz="25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Arial Black" pitchFamily="34" charset="0"/>
              </a:rPr>
              <a:t>С ПДД ОСНОВЫВАЕТСЯ </a:t>
            </a:r>
            <a:br>
              <a:rPr lang="ru-RU" sz="25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Arial Black" pitchFamily="34" charset="0"/>
              </a:rPr>
              <a:t>НА КОМПЛЕКСНОМ ПОДХОДЕ</a:t>
            </a:r>
            <a:endParaRPr lang="ru-RU" sz="25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579" name="Прямоугольник 15"/>
          <p:cNvSpPr>
            <a:spLocks noGrp="1" noChangeArrowheads="1"/>
          </p:cNvSpPr>
          <p:nvPr>
            <p:ph idx="1"/>
          </p:nvPr>
        </p:nvSpPr>
        <p:spPr>
          <a:xfrm>
            <a:off x="214313" y="2214563"/>
            <a:ext cx="4500562" cy="4400550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smtClean="0">
                <a:solidFill>
                  <a:schemeClr val="bg1"/>
                </a:solidFill>
                <a:latin typeface="Arial Black" pitchFamily="34" charset="0"/>
              </a:rPr>
              <a:t>занятия по ознакомлению с     ПДД</a:t>
            </a:r>
          </a:p>
          <a:p>
            <a:pPr>
              <a:buFont typeface="Wingdings" pitchFamily="2" charset="2"/>
              <a:buChar char="ü"/>
            </a:pPr>
            <a:r>
              <a:rPr lang="ru-RU" sz="1400" smtClean="0">
                <a:solidFill>
                  <a:schemeClr val="bg1"/>
                </a:solidFill>
                <a:latin typeface="Arial Black" pitchFamily="34" charset="0"/>
              </a:rPr>
              <a:t>ознакомление с окружающим</a:t>
            </a:r>
          </a:p>
          <a:p>
            <a:pPr>
              <a:buFont typeface="Wingdings" pitchFamily="2" charset="2"/>
              <a:buChar char="ü"/>
            </a:pPr>
            <a:r>
              <a:rPr lang="ru-RU" sz="1400" smtClean="0">
                <a:solidFill>
                  <a:schemeClr val="bg1"/>
                </a:solidFill>
                <a:latin typeface="Arial Black" pitchFamily="34" charset="0"/>
              </a:rPr>
              <a:t>развитие речи</a:t>
            </a:r>
          </a:p>
          <a:p>
            <a:pPr>
              <a:buFont typeface="Wingdings" pitchFamily="2" charset="2"/>
              <a:buChar char="ü"/>
            </a:pPr>
            <a:r>
              <a:rPr lang="ru-RU" sz="1400" smtClean="0">
                <a:solidFill>
                  <a:schemeClr val="bg1"/>
                </a:solidFill>
                <a:latin typeface="Arial Black" pitchFamily="34" charset="0"/>
              </a:rPr>
              <a:t>ИЗО</a:t>
            </a:r>
          </a:p>
          <a:p>
            <a:pPr>
              <a:buFont typeface="Wingdings" pitchFamily="2" charset="2"/>
              <a:buChar char="ü"/>
            </a:pPr>
            <a:r>
              <a:rPr lang="ru-RU" sz="1400" smtClean="0">
                <a:solidFill>
                  <a:schemeClr val="bg1"/>
                </a:solidFill>
                <a:latin typeface="Arial Black" pitchFamily="34" charset="0"/>
              </a:rPr>
              <a:t>занятия по конструированию</a:t>
            </a:r>
          </a:p>
          <a:p>
            <a:pPr>
              <a:buFont typeface="Wingdings" pitchFamily="2" charset="2"/>
              <a:buChar char="ü"/>
            </a:pPr>
            <a:r>
              <a:rPr lang="ru-RU" sz="1400" smtClean="0">
                <a:solidFill>
                  <a:schemeClr val="bg1"/>
                </a:solidFill>
                <a:latin typeface="Arial Black" pitchFamily="34" charset="0"/>
              </a:rPr>
              <a:t>целевые прогулки</a:t>
            </a:r>
          </a:p>
          <a:p>
            <a:pPr>
              <a:buFont typeface="Wingdings" pitchFamily="2" charset="2"/>
              <a:buChar char="ü"/>
            </a:pPr>
            <a:r>
              <a:rPr lang="ru-RU" sz="1400" smtClean="0">
                <a:solidFill>
                  <a:schemeClr val="bg1"/>
                </a:solidFill>
                <a:latin typeface="Arial Black" pitchFamily="34" charset="0"/>
              </a:rPr>
              <a:t>дидактические игры</a:t>
            </a:r>
          </a:p>
          <a:p>
            <a:pPr>
              <a:buFont typeface="Wingdings" pitchFamily="2" charset="2"/>
              <a:buChar char="ü"/>
            </a:pPr>
            <a:r>
              <a:rPr lang="ru-RU" sz="1400" smtClean="0">
                <a:solidFill>
                  <a:schemeClr val="bg1"/>
                </a:solidFill>
                <a:latin typeface="Arial Black" pitchFamily="34" charset="0"/>
              </a:rPr>
              <a:t>сюжетно-ролевые игры</a:t>
            </a:r>
          </a:p>
          <a:p>
            <a:pPr>
              <a:buFont typeface="Wingdings" pitchFamily="2" charset="2"/>
              <a:buChar char="ü"/>
            </a:pPr>
            <a:r>
              <a:rPr lang="ru-RU" sz="1400" smtClean="0">
                <a:solidFill>
                  <a:schemeClr val="bg1"/>
                </a:solidFill>
                <a:latin typeface="Arial Black" pitchFamily="34" charset="0"/>
              </a:rPr>
              <a:t>настольно-печатные игры</a:t>
            </a:r>
          </a:p>
          <a:p>
            <a:pPr>
              <a:buFont typeface="Wingdings" pitchFamily="2" charset="2"/>
              <a:buChar char="ü"/>
            </a:pPr>
            <a:r>
              <a:rPr lang="ru-RU" sz="1400" smtClean="0">
                <a:solidFill>
                  <a:schemeClr val="bg1"/>
                </a:solidFill>
                <a:latin typeface="Arial Black" pitchFamily="34" charset="0"/>
              </a:rPr>
              <a:t>индивидуальная работа</a:t>
            </a:r>
          </a:p>
          <a:p>
            <a:pPr>
              <a:buFont typeface="Wingdings" pitchFamily="2" charset="2"/>
              <a:buChar char="ü"/>
            </a:pPr>
            <a:r>
              <a:rPr lang="ru-RU" sz="1400" smtClean="0">
                <a:solidFill>
                  <a:schemeClr val="bg1"/>
                </a:solidFill>
                <a:latin typeface="Arial Black" pitchFamily="34" charset="0"/>
              </a:rPr>
              <a:t>работа в книжном уголке</a:t>
            </a:r>
          </a:p>
          <a:p>
            <a:pPr>
              <a:buFont typeface="Wingdings" pitchFamily="2" charset="2"/>
              <a:buChar char="ü"/>
            </a:pPr>
            <a:r>
              <a:rPr lang="ru-RU" sz="1400" smtClean="0">
                <a:solidFill>
                  <a:schemeClr val="bg1"/>
                </a:solidFill>
                <a:latin typeface="Arial Black" pitchFamily="34" charset="0"/>
              </a:rPr>
              <a:t>развлечения</a:t>
            </a:r>
          </a:p>
          <a:p>
            <a:pPr>
              <a:buFont typeface="Wingdings" pitchFamily="2" charset="2"/>
              <a:buChar char="ü"/>
            </a:pPr>
            <a:r>
              <a:rPr lang="ru-RU" sz="1400" smtClean="0">
                <a:solidFill>
                  <a:schemeClr val="bg1"/>
                </a:solidFill>
                <a:latin typeface="Arial Black" pitchFamily="34" charset="0"/>
              </a:rPr>
              <a:t>выставки и конкурсы</a:t>
            </a:r>
          </a:p>
          <a:p>
            <a:pPr>
              <a:buFont typeface="Wingdings" pitchFamily="2" charset="2"/>
              <a:buChar char="ü"/>
            </a:pPr>
            <a:r>
              <a:rPr lang="ru-RU" sz="1400" smtClean="0">
                <a:solidFill>
                  <a:schemeClr val="bg1"/>
                </a:solidFill>
                <a:latin typeface="Arial Black" pitchFamily="34" charset="0"/>
              </a:rPr>
              <a:t>тематические вечера</a:t>
            </a:r>
          </a:p>
          <a:p>
            <a:pPr>
              <a:buFont typeface="Wingdings" pitchFamily="2" charset="2"/>
              <a:buChar char="ü"/>
            </a:pPr>
            <a:r>
              <a:rPr lang="ru-RU" sz="1400" smtClean="0">
                <a:solidFill>
                  <a:schemeClr val="bg1"/>
                </a:solidFill>
                <a:latin typeface="Arial Black" pitchFamily="34" charset="0"/>
              </a:rPr>
              <a:t>обыгрывание нестандартных ситуаций</a:t>
            </a:r>
          </a:p>
        </p:txBody>
      </p:sp>
      <p:pic>
        <p:nvPicPr>
          <p:cNvPr id="24580" name="Picture 6" descr="D:\ФОТОГРАФИИ КАРТИНКИ\ГАИ\3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789363"/>
            <a:ext cx="385127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D:\ФОТОГРАФИИ КАРТИНКИ\ГАИ\ГАИ 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549275"/>
            <a:ext cx="356711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43863" cy="128585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latin typeface="Arial Black" pitchFamily="34" charset="0"/>
              </a:rPr>
              <a:t>ДОЛЖЕН ПОМНИТЬ ПЕШЕХОД: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ЕСТЬ СИГНАЛЫ СВЕТОФОРА.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ПОДЧИНЯЙСЯ ИМ БЕЗ СПОРА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9" name="Picture 4" descr="C:\Documents and Settings\сад 256\Рабочий стол\ФОТОГРАФИИ КАРТИНКИ\ГАИ\ГАИ 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060790"/>
            <a:ext cx="2645536" cy="3528090"/>
          </a:xfrm>
          <a:prstGeom prst="roundRect">
            <a:avLst>
              <a:gd name="adj" fmla="val 16667"/>
            </a:avLst>
          </a:prstGeom>
          <a:ln w="635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4" name="Picture 6" descr="F:\Новая папка\DSC03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84313"/>
            <a:ext cx="4079875" cy="22939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605" name="Picture 7" descr="F:\Новая папка\DSC03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149725"/>
            <a:ext cx="396875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3"/>
            <a:ext cx="8043890" cy="257176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0" dirty="0" smtClean="0">
                <a:solidFill>
                  <a:schemeClr val="bg1"/>
                </a:solidFill>
                <a:latin typeface="Impact" pitchFamily="34" charset="0"/>
              </a:rPr>
              <a:t>ОБУЧЕНИЕ ДЕТЕЙ </a:t>
            </a:r>
            <a:br>
              <a:rPr lang="ru-RU" sz="4000" b="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4000" b="0" dirty="0" smtClean="0">
                <a:solidFill>
                  <a:schemeClr val="bg1"/>
                </a:solidFill>
                <a:latin typeface="Impact" pitchFamily="34" charset="0"/>
              </a:rPr>
              <a:t>                  ПРАВИЛАМ        </a:t>
            </a:r>
            <a:br>
              <a:rPr lang="ru-RU" sz="4000" b="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4000" b="0" dirty="0" smtClean="0">
                <a:solidFill>
                  <a:schemeClr val="bg1"/>
                </a:solidFill>
                <a:latin typeface="Impact" pitchFamily="34" charset="0"/>
              </a:rPr>
              <a:t>                                        ДОРОЖНОГО </a:t>
            </a:r>
            <a:br>
              <a:rPr lang="ru-RU" sz="4000" b="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4000" b="0" dirty="0" smtClean="0">
                <a:solidFill>
                  <a:schemeClr val="bg1"/>
                </a:solidFill>
                <a:latin typeface="Impact" pitchFamily="34" charset="0"/>
              </a:rPr>
              <a:t>                                                      ДВИЖЕНИЯ</a:t>
            </a:r>
            <a:endParaRPr lang="ru-RU" sz="4000" b="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3555" name="Picture 5" descr="C:\Documents and Settings\сад 256\Рабочий стол\ГАИ\ГАИ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645024"/>
            <a:ext cx="2159000" cy="2879725"/>
          </a:xfrm>
          <a:prstGeom prst="round2DiagRect">
            <a:avLst>
              <a:gd name="adj1" fmla="val 16667"/>
              <a:gd name="adj2" fmla="val 0"/>
            </a:avLst>
          </a:prstGeom>
          <a:ln w="635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6" descr="C:\Documents and Settings\сад 256\Рабочий стол\ГАИ\ГАИ 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2428875" cy="3240088"/>
          </a:xfrm>
          <a:prstGeom prst="round2DiagRect">
            <a:avLst>
              <a:gd name="adj1" fmla="val 16667"/>
              <a:gd name="adj2" fmla="val 0"/>
            </a:avLst>
          </a:prstGeom>
          <a:ln w="635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9" name="Picture 6" descr="F:\Новая папка\DSC03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924175"/>
            <a:ext cx="4040187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04389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  <a:t>ДЕТИ ЗНАКОМЯТСЯ </a:t>
            </a:r>
            <a:b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  <a:t>С ПРАВИЛАМИ ДОРОЖНОГО ДВИЖЕНИЯ </a:t>
            </a:r>
            <a:endParaRPr lang="ru-RU" sz="3200" b="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5603" name="Picture 2" descr="C:\Documents and Settings\сад 256\Рабочий стол\ГАИ\ГАИ 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571625"/>
            <a:ext cx="2700337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3" descr="C:\Documents and Settings\сад 256\Рабочий стол\ГАИ\ГАИ 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071813"/>
            <a:ext cx="269875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5" name="Picture 4" descr="C:\Documents and Settings\сад 256\Рабочий стол\ГАИ\ГАИ 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2428875"/>
            <a:ext cx="269875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Новая папка\DSC03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713"/>
            <a:ext cx="39703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F:\Новая папка\DSC03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500438"/>
            <a:ext cx="5618163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F:\Новая папка\DSC03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20713"/>
            <a:ext cx="388778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32082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000" b="0" dirty="0" smtClean="0">
                <a:solidFill>
                  <a:schemeClr val="bg1"/>
                </a:solidFill>
                <a:latin typeface="Impact" pitchFamily="34" charset="0"/>
              </a:rPr>
              <a:t>ОБЫГРЫВАЯ СИТУАЦИИ ПО ПДД НА МАКЕТАХ, ДЕТИ ЗАКРЕПЛЯЮТ ЗНАНИЯ О ПРАВИЛАХ БЕЗОПАСНОСТИ НА УЛИЦЕ</a:t>
            </a:r>
            <a:endParaRPr lang="ru-RU" sz="3000" b="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8675" name="Picture 3" descr="C:\Documents and Settings\сад 256\Рабочий стол\ГАИ\ГАИ 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3429000"/>
            <a:ext cx="2428875" cy="3240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6" name="Picture 4" descr="C:\Documents and Settings\сад 256\Рабочий стол\ГАИ\ГАИ 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571625"/>
            <a:ext cx="2428875" cy="3240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7" name="Picture 6" descr="C:\Documents and Settings\сад 256\Рабочий стол\ГАИ\ГАИ 08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14625" y="2500313"/>
            <a:ext cx="3786201" cy="287972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150019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  <a:t>ИЗГОТОВЛЕНИЕ АТРИБУТОВ </a:t>
            </a:r>
            <a:b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  <a:t>К СЮЖЕТНО-РОЛЕВОЙ ИГРЕ </a:t>
            </a:r>
            <a:b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  <a:t>       «УЛИЦА ГОРОДА» </a:t>
            </a:r>
            <a:endParaRPr lang="ru-RU" sz="3200" b="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6627" name="Picture 2" descr="C:\Documents and Settings\сад 256\Рабочий стол\ГАИ\ГАИ 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8" y="571480"/>
            <a:ext cx="3840941" cy="28800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8" name="Picture 3" descr="C:\Documents and Settings\сад 256\Рабочий стол\ГАИ\ГАИ 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14752"/>
            <a:ext cx="3873422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9" name="Picture 5" descr="C:\Documents and Settings\сад 256\Рабочий стол\ГАИ\ГАИ 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857364"/>
            <a:ext cx="3238413" cy="43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500174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0" dirty="0" smtClean="0">
                <a:solidFill>
                  <a:schemeClr val="bg1"/>
                </a:solidFill>
                <a:latin typeface="Impact" pitchFamily="34" charset="0"/>
              </a:rPr>
              <a:t>ЗНАНИЯ О ПРАВИЛАХ ДОРОЖНОГО </a:t>
            </a:r>
            <a:br>
              <a:rPr lang="ru-RU" sz="2800" b="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2800" b="0" dirty="0" smtClean="0">
                <a:solidFill>
                  <a:schemeClr val="bg1"/>
                </a:solidFill>
                <a:latin typeface="Impact" pitchFamily="34" charset="0"/>
              </a:rPr>
              <a:t>                     ДВИЖЕНИЯ ДЕТИ ОТРАЖАЮТ </a:t>
            </a:r>
            <a:br>
              <a:rPr lang="ru-RU" sz="2800" b="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2800" b="0" dirty="0" smtClean="0">
                <a:solidFill>
                  <a:schemeClr val="bg1"/>
                </a:solidFill>
                <a:latin typeface="Impact" pitchFamily="34" charset="0"/>
              </a:rPr>
              <a:t>                                             В СВОИХ РИСУНКАХ</a:t>
            </a:r>
            <a:endParaRPr lang="ru-RU" sz="2800" b="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7651" name="Picture 2" descr="C:\Documents and Settings\сад 256\Рабочий стол\ГАИ\ГАИ 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25" y="1643063"/>
            <a:ext cx="3635375" cy="4846637"/>
          </a:xfrm>
          <a:prstGeom prst="round2DiagRect">
            <a:avLst/>
          </a:prstGeom>
        </p:spPr>
      </p:pic>
      <p:pic>
        <p:nvPicPr>
          <p:cNvPr id="27652" name="Picture 4" descr="C:\Documents and Settings\сад 256\Рабочий стол\ГАИ\ГАИ 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14313"/>
            <a:ext cx="2428875" cy="3240087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C:\Documents and Settings\сад 256\Рабочий стол\ГАИ\ГАИ 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3286125"/>
            <a:ext cx="2428875" cy="3240088"/>
          </a:xfrm>
          <a:prstGeom prst="round2DiagRect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1" y="142853"/>
            <a:ext cx="8643998" cy="858696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</a:t>
            </a:r>
            <a:r>
              <a:rPr lang="ru-RU" sz="30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ОРГАНИЗАЦИЯ РАБОТЫ </a:t>
            </a:r>
          </a:p>
          <a:p>
            <a:pPr algn="ctr">
              <a:defRPr/>
            </a:pPr>
            <a:r>
              <a:rPr lang="ru-RU" sz="30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ПО ПРЕДУПРЕЖДЕНИЮ АВАРИЙНОСТИ </a:t>
            </a:r>
          </a:p>
          <a:p>
            <a:pPr algn="ctr">
              <a:defRPr/>
            </a:pPr>
            <a:endParaRPr lang="ru-RU" sz="2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2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2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2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2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2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2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2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2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2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Impact" pitchFamily="34" charset="0"/>
            </a:endParaRPr>
          </a:p>
          <a:p>
            <a:pPr algn="ctr">
              <a:defRPr/>
            </a:pPr>
            <a:r>
              <a:rPr lang="ru-RU" sz="30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НА ТРАНСПОРТЕ </a:t>
            </a:r>
          </a:p>
          <a:p>
            <a:pPr algn="ctr">
              <a:defRPr/>
            </a:pPr>
            <a:r>
              <a:rPr lang="ru-RU" sz="30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СРЕДИ РОДИТЕЛЕЙ И ДЕТЕЙ </a:t>
            </a:r>
          </a:p>
          <a:p>
            <a:pPr algn="ctr">
              <a:defRPr/>
            </a:pPr>
            <a:endParaRPr lang="ru-RU" sz="6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6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4" name="Рисунок 5" descr="Perexo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519321" cy="4140000"/>
          </a:xfrm>
          <a:prstGeom prst="roundRect">
            <a:avLst>
              <a:gd name="adj" fmla="val 16667"/>
            </a:avLst>
          </a:prstGeom>
          <a:ln w="88900" cap="sq" cmpd="thickThin">
            <a:solidFill>
              <a:srgbClr val="FFFF00"/>
            </a:solidFill>
            <a:prstDash val="sysDash"/>
            <a:miter lim="800000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  <a:t>ИНФОРМАЦИЯ ДЛЯ РОДИТЕЛЕЙ ПРЕДСТАВЛЕНА НА ИНФОРМАЦИОННЫХ СТЕНДАХ</a:t>
            </a:r>
            <a:endParaRPr lang="ru-RU" sz="3200" b="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31747" name="Picture 2" descr="C:\Documents and Settings\сад 256\Рабочий стол\ГАИ\ГАИ 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500174"/>
            <a:ext cx="3359589" cy="25200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100_09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3359263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IMGP03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77072"/>
            <a:ext cx="3359549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96975"/>
          </a:xfrm>
          <a:solidFill>
            <a:schemeClr val="hlink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3600" i="1" dirty="0" smtClean="0">
                <a:solidFill>
                  <a:srgbClr val="FF0000"/>
                </a:solidFill>
                <a:latin typeface="Arial" charset="0"/>
              </a:rPr>
              <a:t>Знаки дорожного движения в загадках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3789363"/>
            <a:ext cx="4186237" cy="2303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Можно встретить знак такой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На дороге скоростной,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Где больших размеров яма,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И ходить опасно прямо,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Там где строится район,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Школа, дом иль стадион.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(Ремонт дороги) 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solidFill>
                <a:schemeClr val="bg1"/>
              </a:solidFill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205038"/>
            <a:ext cx="3233738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dorozhnye_znaki_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773238"/>
            <a:ext cx="223202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96975"/>
          </a:xfrm>
          <a:solidFill>
            <a:schemeClr val="hlink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3600" i="1" dirty="0" smtClean="0">
                <a:solidFill>
                  <a:srgbClr val="FF0000"/>
                </a:solidFill>
                <a:latin typeface="Arial" charset="0"/>
              </a:rPr>
              <a:t>Знаки дорожного движения в загадках</a:t>
            </a:r>
          </a:p>
        </p:txBody>
      </p:sp>
      <p:pic>
        <p:nvPicPr>
          <p:cNvPr id="51204" name="Picture 4" descr="dorozhnye_znaki_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3429000"/>
            <a:ext cx="2430462" cy="2598738"/>
          </a:xfrm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95288" y="1700213"/>
            <a:ext cx="43926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Всем знакомые полоски</a:t>
            </a:r>
          </a:p>
          <a:p>
            <a:r>
              <a:rPr lang="ru-RU" sz="2000">
                <a:solidFill>
                  <a:schemeClr val="bg1"/>
                </a:solidFill>
              </a:rPr>
              <a:t>Знают дети или взрослый,</a:t>
            </a:r>
          </a:p>
          <a:p>
            <a:r>
              <a:rPr lang="ru-RU" sz="2000">
                <a:solidFill>
                  <a:schemeClr val="bg1"/>
                </a:solidFill>
              </a:rPr>
              <a:t>На ту сторону ведет</a:t>
            </a:r>
          </a:p>
          <a:p>
            <a:r>
              <a:rPr lang="ru-RU" sz="2000">
                <a:solidFill>
                  <a:schemeClr val="bg1"/>
                </a:solidFill>
              </a:rPr>
              <a:t>(Пешеходный переход)</a:t>
            </a:r>
          </a:p>
        </p:txBody>
      </p:sp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700213"/>
            <a:ext cx="48958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260648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rgbClr val="FF0000"/>
                </a:solidFill>
              </a:rPr>
              <a:t>Пешеходный переход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412875"/>
            <a:ext cx="3754437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chemeClr val="bg1"/>
                </a:solidFill>
              </a:rPr>
              <a:t>Пешеходный переход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Вот обычный переход,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По нему идет народ.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Специальная разметка.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«Зеброю» зовется метко!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Белые полоски тут,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Через улицу ведут!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i="1" smtClean="0">
                <a:solidFill>
                  <a:schemeClr val="bg1"/>
                </a:solidFill>
              </a:rPr>
              <a:t>Знак «Пешеходный переход»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Где на «зебре» пешеход,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Ты на улице найди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И под ним переходи!</a:t>
            </a:r>
          </a:p>
        </p:txBody>
      </p:sp>
      <p:pic>
        <p:nvPicPr>
          <p:cNvPr id="35844" name="Picture 2" descr="F:\Новая папка\DSC03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276475"/>
            <a:ext cx="4848225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412875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smtClean="0">
                <a:solidFill>
                  <a:srgbClr val="FF0000"/>
                </a:solidFill>
              </a:rPr>
              <a:t>Постовой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349500"/>
            <a:ext cx="5338763" cy="3776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С.Михалков «</a:t>
            </a:r>
            <a:r>
              <a:rPr lang="ru-RU" sz="2400" b="1" smtClean="0">
                <a:solidFill>
                  <a:schemeClr val="bg1"/>
                </a:solidFill>
              </a:rPr>
              <a:t>Моя улица»</a:t>
            </a:r>
            <a:endParaRPr lang="ru-RU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Здесь на посту в любое время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Дежурит ловкий постовой.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Он управляет сразу всеми,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Кто перед ним на мостовой.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Никто на свете так не может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Одним движением руки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Остановить поток прохожих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И пропустить грузовики.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05038"/>
            <a:ext cx="31162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FF0000"/>
                </a:solidFill>
              </a:rPr>
              <a:t>Правила дорожного движения в стихах</a:t>
            </a:r>
          </a:p>
          <a:p>
            <a:pPr algn="ctr">
              <a:spcBef>
                <a:spcPct val="50000"/>
              </a:spcBef>
            </a:pPr>
            <a:endParaRPr lang="ru-RU" sz="32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96975"/>
          </a:xfrm>
          <a:solidFill>
            <a:schemeClr val="hlink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3600" i="1" dirty="0" smtClean="0">
                <a:solidFill>
                  <a:srgbClr val="FF0000"/>
                </a:solidFill>
              </a:rPr>
              <a:t>Правила дорожного движения в стихах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341438"/>
            <a:ext cx="4835525" cy="50688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i="1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i="1" smtClean="0">
                <a:solidFill>
                  <a:srgbClr val="FF0000"/>
                </a:solidFill>
              </a:rPr>
              <a:t>«Малышкин светофор»</a:t>
            </a:r>
            <a:r>
              <a:rPr lang="ru-RU" sz="2800" i="1" smtClean="0">
                <a:solidFill>
                  <a:srgbClr val="0B5305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Светофор нас в гости ждет.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Освещает переход.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Загорелся красный глаз: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Задержать он хочет нас.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Если красный — нет пути.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Красный свет — нельзя идти.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Желтый свет — не очень строгий: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Жди, нам нет пока дороги.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Ярко-желтый глаз горит: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Все движение стоит!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Наконец, зеленый глаз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Открывает путь для нас.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Полосатый переход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Пешеходов юных ждет!!!</a:t>
            </a:r>
          </a:p>
        </p:txBody>
      </p:sp>
      <p:pic>
        <p:nvPicPr>
          <p:cNvPr id="37892" name="Picture 4" descr="0018-025-Pervyj-ur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565400"/>
            <a:ext cx="467995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0" y="285750"/>
            <a:ext cx="9144000" cy="6170613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endParaRPr lang="ru-RU" sz="8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6000" dirty="0" smtClean="0">
                <a:solidFill>
                  <a:schemeClr val="bg1"/>
                </a:solidFill>
                <a:latin typeface="Impact" pitchFamily="34" charset="0"/>
              </a:rPr>
              <a:t>                       ПРИГЛАШАЕМ  К    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6000" dirty="0" smtClean="0">
                <a:solidFill>
                  <a:schemeClr val="bg1"/>
                </a:solidFill>
                <a:latin typeface="Impact" pitchFamily="34" charset="0"/>
              </a:rPr>
              <a:t>                       СОТРУДНИЧЕСТВУ!</a:t>
            </a:r>
            <a:r>
              <a:rPr lang="ru-RU" b="1" i="1" kern="0" dirty="0" smtClean="0">
                <a:solidFill>
                  <a:srgbClr val="000000"/>
                </a:solidFill>
                <a:latin typeface="Impact" pitchFamily="34" charset="0"/>
                <a:ea typeface="+mj-ea"/>
                <a:cs typeface="+mj-cs"/>
              </a:rPr>
              <a:t> 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sz="2300" b="1" i="1" kern="0" dirty="0" smtClean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  <a:p>
            <a:pPr algn="ctr">
              <a:buFont typeface="Wingdings 2" pitchFamily="18" charset="2"/>
              <a:buNone/>
              <a:defRPr/>
            </a:pPr>
            <a:endParaRPr lang="ru-RU" sz="2300" b="1" i="1" kern="0" dirty="0" smtClean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2300" b="1" i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муниципальное бюджетное  дошкольное </a:t>
            </a:r>
            <a:br>
              <a:rPr lang="ru-RU" sz="2300" b="1" i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</a:br>
            <a:r>
              <a:rPr lang="ru-RU" sz="2300" b="1" i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образовательное учреждение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300" b="1" i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города Ростова-на-Дону «Детский сад  № 256»</a:t>
            </a:r>
            <a:br>
              <a:rPr lang="ru-RU" sz="2300" b="1" i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</a:br>
            <a:r>
              <a:rPr lang="ru-RU" sz="2300" b="1" i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</a:t>
            </a:r>
            <a:br>
              <a:rPr lang="ru-RU" sz="2300" b="1" i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</a:br>
            <a:r>
              <a:rPr lang="ru-RU" sz="2300" b="1" i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пр.Стачки, 201</a:t>
            </a:r>
            <a:br>
              <a:rPr lang="ru-RU" sz="2300" b="1" i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</a:br>
            <a:r>
              <a:rPr lang="ru-RU" sz="2300" b="1" i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тел./факс: 222-13-67</a:t>
            </a:r>
            <a:br>
              <a:rPr lang="ru-RU" sz="2300" b="1" i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</a:br>
            <a:endParaRPr lang="ru-RU" sz="2300" dirty="0" smtClean="0">
              <a:solidFill>
                <a:schemeClr val="bg1"/>
              </a:solidFill>
            </a:endParaRPr>
          </a:p>
        </p:txBody>
      </p:sp>
      <p:pic>
        <p:nvPicPr>
          <p:cNvPr id="7" name="Picture 4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3000428" cy="2805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001056" cy="24660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4000" b="0" u="sng" dirty="0" smtClean="0">
                <a:solidFill>
                  <a:schemeClr val="bg1"/>
                </a:solidFill>
                <a:latin typeface="Impact" pitchFamily="34" charset="0"/>
              </a:rPr>
              <a:t>АКТУАЛЬНОСТЬ ПРОБЛЕМЫ:</a:t>
            </a:r>
            <a:r>
              <a:rPr lang="ru-RU" sz="2000" b="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ru-RU" sz="2000" b="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2000" b="0" dirty="0" smtClean="0">
                <a:solidFill>
                  <a:schemeClr val="bg1"/>
                </a:solidFill>
                <a:latin typeface="Arial Black" pitchFamily="34" charset="0"/>
              </a:rPr>
              <a:t>Обеспечение безопасности ребенка-дошкольника, формирование навыков адекватного поведения в различных неожиданных ситуациях с целью предупреждения дорожно-транспортного травматизма</a:t>
            </a:r>
            <a:endParaRPr lang="ru-RU" sz="20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0"/>
            <a:ext cx="7972425" cy="3598863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u="sng" dirty="0" smtClean="0">
                <a:solidFill>
                  <a:schemeClr val="bg1"/>
                </a:solidFill>
                <a:latin typeface="Impact" pitchFamily="34" charset="0"/>
              </a:rPr>
              <a:t>ОСНОВНЫЕ ЗАДАЧИ</a:t>
            </a:r>
          </a:p>
          <a:p>
            <a:pPr marL="457200" indent="-45720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>
                <a:solidFill>
                  <a:schemeClr val="bg1"/>
                </a:solidFill>
                <a:latin typeface="Impact" pitchFamily="34" charset="0"/>
              </a:rPr>
              <a:t>Формировать знания детей о правилах дорожного движения.</a:t>
            </a:r>
          </a:p>
          <a:p>
            <a:pPr marL="457200" indent="-45720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>
                <a:solidFill>
                  <a:schemeClr val="bg1"/>
                </a:solidFill>
                <a:latin typeface="Impact" pitchFamily="34" charset="0"/>
              </a:rPr>
              <a:t>Создавать развивающую среду с целью приобретения опыта поведения на улицах и дорогах.</a:t>
            </a:r>
          </a:p>
          <a:p>
            <a:pPr marL="457200" indent="-45720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>
                <a:solidFill>
                  <a:schemeClr val="bg1"/>
                </a:solidFill>
                <a:latin typeface="Impact" pitchFamily="34" charset="0"/>
              </a:rPr>
              <a:t>Обеспечить консультативную помощь родителям о соблюдении правил поведения на улицах и дорогах с целью повышения ответственности за безопасность и жизнь детей.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 стрелкой 41"/>
          <p:cNvCxnSpPr>
            <a:endCxn id="19" idx="3"/>
          </p:cNvCxnSpPr>
          <p:nvPr/>
        </p:nvCxnSpPr>
        <p:spPr>
          <a:xfrm rot="10800000">
            <a:off x="2286000" y="1428750"/>
            <a:ext cx="2286000" cy="1571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7" idx="1"/>
          </p:cNvCxnSpPr>
          <p:nvPr/>
        </p:nvCxnSpPr>
        <p:spPr>
          <a:xfrm flipV="1">
            <a:off x="4643438" y="1428750"/>
            <a:ext cx="2286000" cy="1571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0"/>
            <a:ext cx="8643999" cy="78579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00" b="0" dirty="0" smtClean="0">
                <a:solidFill>
                  <a:schemeClr val="bg1"/>
                </a:solidFill>
                <a:latin typeface="Impact" pitchFamily="34" charset="0"/>
              </a:rPr>
              <a:t>ПРЕДМЕТНО-РАЗВИВАЮЩАЯ  ОБРАЗОВАТЕЛЬНАЯ  СРЕДА МБДОУ  № 256  ПО  ПДД</a:t>
            </a:r>
            <a:endParaRPr lang="ru-RU" sz="2100" b="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313" y="1071563"/>
            <a:ext cx="2000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/>
              <a:t>Информационный стенд для родителей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4875" y="1071563"/>
            <a:ext cx="2000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Галерея детского творчества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3250" y="3000375"/>
            <a:ext cx="292893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ПРЕДМЕТНО-РАЗВИВАЮЩАЯ СРЕДА  МБДОУ № 256 по ПДД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500" y="4286250"/>
            <a:ext cx="35718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Игровое оборудование на территории ДОУ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0313" y="5357813"/>
            <a:ext cx="2000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Малые игровые формы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5357813"/>
            <a:ext cx="2000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Дорога </a:t>
            </a:r>
          </a:p>
          <a:p>
            <a:pPr algn="ctr">
              <a:defRPr/>
            </a:pPr>
            <a:r>
              <a:rPr lang="ru-RU" dirty="0"/>
              <a:t>с разметкой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2313" y="5000625"/>
            <a:ext cx="1857375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/>
              <a:t>Перспективно-тематические планы по профилактике дорожно-транспортного травматизма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72313" y="4071938"/>
            <a:ext cx="18573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Программа «Приключение Светофора»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29438" y="3000375"/>
            <a:ext cx="2000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Программно-методическое обеспечение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29438" y="2000250"/>
            <a:ext cx="2000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/>
              <a:t>Наглядно-информационный материал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29438" y="1071563"/>
            <a:ext cx="2000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Методический уголок (кабинет старшего воспитателя)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7500" y="2000250"/>
            <a:ext cx="35718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Наглядно-информационный блок в помещении ДОУ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1071563"/>
            <a:ext cx="2000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Групповые комнаты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5750" y="1928813"/>
            <a:ext cx="2000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Уголок безопасности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0063" y="2786063"/>
            <a:ext cx="178593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Игровая зона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0063" y="3357563"/>
            <a:ext cx="17859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Книжная полка (познавательная литература по ПДД)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0063" y="4071938"/>
            <a:ext cx="178593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Настольно-печатные игры по ПДД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4714875"/>
            <a:ext cx="178593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Видеотека по ПДД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00063" y="5357813"/>
            <a:ext cx="17859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Дидактические игры по ПДД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0063" y="6072188"/>
            <a:ext cx="178593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Наглядная информация для родителей</a:t>
            </a:r>
          </a:p>
        </p:txBody>
      </p:sp>
      <p:cxnSp>
        <p:nvCxnSpPr>
          <p:cNvPr id="31" name="Прямая со стрелкой 30"/>
          <p:cNvCxnSpPr>
            <a:stCxn id="9" idx="0"/>
            <a:endCxn id="18" idx="2"/>
          </p:cNvCxnSpPr>
          <p:nvPr/>
        </p:nvCxnSpPr>
        <p:spPr>
          <a:xfrm rot="5400000" flipH="1" flipV="1">
            <a:off x="4483101" y="2840037"/>
            <a:ext cx="285750" cy="34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8" idx="0"/>
            <a:endCxn id="5" idx="2"/>
          </p:cNvCxnSpPr>
          <p:nvPr/>
        </p:nvCxnSpPr>
        <p:spPr>
          <a:xfrm rot="16200000" flipV="1">
            <a:off x="3964782" y="1321594"/>
            <a:ext cx="214312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8" idx="0"/>
            <a:endCxn id="8" idx="2"/>
          </p:cNvCxnSpPr>
          <p:nvPr/>
        </p:nvCxnSpPr>
        <p:spPr>
          <a:xfrm rot="5400000" flipH="1" flipV="1">
            <a:off x="5072063" y="1357313"/>
            <a:ext cx="214312" cy="1071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9" idx="2"/>
            <a:endCxn id="10" idx="0"/>
          </p:cNvCxnSpPr>
          <p:nvPr/>
        </p:nvCxnSpPr>
        <p:spPr>
          <a:xfrm rot="16200000" flipH="1">
            <a:off x="4483101" y="4125912"/>
            <a:ext cx="285750" cy="34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1071563" y="1857375"/>
            <a:ext cx="214312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6" idx="0"/>
          </p:cNvCxnSpPr>
          <p:nvPr/>
        </p:nvCxnSpPr>
        <p:spPr>
          <a:xfrm rot="16200000" flipH="1">
            <a:off x="7750970" y="1821656"/>
            <a:ext cx="214312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5" idx="0"/>
          </p:cNvCxnSpPr>
          <p:nvPr/>
        </p:nvCxnSpPr>
        <p:spPr>
          <a:xfrm rot="16200000" flipH="1">
            <a:off x="7750969" y="2821781"/>
            <a:ext cx="285750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0" idx="2"/>
            <a:endCxn id="11" idx="0"/>
          </p:cNvCxnSpPr>
          <p:nvPr/>
        </p:nvCxnSpPr>
        <p:spPr>
          <a:xfrm rot="5400000">
            <a:off x="3893344" y="4607719"/>
            <a:ext cx="357188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0" idx="2"/>
          </p:cNvCxnSpPr>
          <p:nvPr/>
        </p:nvCxnSpPr>
        <p:spPr>
          <a:xfrm rot="16200000" flipH="1">
            <a:off x="5036344" y="4607719"/>
            <a:ext cx="357188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21" idx="1"/>
          </p:cNvCxnSpPr>
          <p:nvPr/>
        </p:nvCxnSpPr>
        <p:spPr>
          <a:xfrm>
            <a:off x="285750" y="3000375"/>
            <a:ext cx="214313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4" idx="2"/>
          </p:cNvCxnSpPr>
          <p:nvPr/>
        </p:nvCxnSpPr>
        <p:spPr>
          <a:xfrm rot="16200000" flipH="1">
            <a:off x="7893844" y="4893469"/>
            <a:ext cx="285750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5" idx="2"/>
            <a:endCxn id="14" idx="0"/>
          </p:cNvCxnSpPr>
          <p:nvPr/>
        </p:nvCxnSpPr>
        <p:spPr>
          <a:xfrm rot="16200000" flipH="1">
            <a:off x="7786688" y="3857625"/>
            <a:ext cx="357188" cy="71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-1573212" y="4500563"/>
            <a:ext cx="3716337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285750" y="3643313"/>
            <a:ext cx="214313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285750" y="4929188"/>
            <a:ext cx="214313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285750" y="4357688"/>
            <a:ext cx="214313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285750" y="5643563"/>
            <a:ext cx="214313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285750" y="6357938"/>
            <a:ext cx="214313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5894388" y="4751388"/>
            <a:ext cx="2071687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6929438" y="4429125"/>
            <a:ext cx="21431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6929438" y="5786438"/>
            <a:ext cx="214312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142876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0" cap="none" dirty="0" smtClean="0">
                <a:ln>
                  <a:noFill/>
                </a:ln>
                <a:solidFill>
                  <a:schemeClr val="bg1"/>
                </a:solidFill>
                <a:latin typeface="Impact" pitchFamily="34" charset="0"/>
                <a:ea typeface="Times New Roman" pitchFamily="18" charset="0"/>
              </a:rPr>
              <a:t>Комплексный план мероприятий </a:t>
            </a:r>
            <a:br>
              <a:rPr lang="ru-RU" sz="3200" b="0" cap="none" dirty="0" smtClean="0">
                <a:ln>
                  <a:noFill/>
                </a:ln>
                <a:solidFill>
                  <a:schemeClr val="bg1"/>
                </a:solidFill>
                <a:latin typeface="Impact" pitchFamily="34" charset="0"/>
                <a:ea typeface="Times New Roman" pitchFamily="18" charset="0"/>
              </a:rPr>
            </a:br>
            <a:r>
              <a:rPr lang="ru-RU" sz="3200" b="0" cap="none" dirty="0" smtClean="0">
                <a:ln>
                  <a:noFill/>
                </a:ln>
                <a:solidFill>
                  <a:schemeClr val="bg1"/>
                </a:solidFill>
                <a:latin typeface="Impact" pitchFamily="34" charset="0"/>
                <a:ea typeface="Times New Roman" pitchFamily="18" charset="0"/>
              </a:rPr>
              <a:t>по предупреждению ДДТТ </a:t>
            </a:r>
            <a:r>
              <a:rPr lang="ru-RU" sz="3200" b="0" cap="none" dirty="0" smtClean="0">
                <a:ln>
                  <a:noFill/>
                </a:ln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ru-RU" sz="3200" b="0" cap="none" dirty="0" smtClean="0">
                <a:ln>
                  <a:noFill/>
                </a:ln>
                <a:solidFill>
                  <a:schemeClr val="bg1"/>
                </a:solidFill>
                <a:latin typeface="Impact" pitchFamily="34" charset="0"/>
              </a:rPr>
            </a:br>
            <a:r>
              <a:rPr lang="ru-RU" sz="3200" b="0" cap="none" dirty="0" smtClean="0">
                <a:ln>
                  <a:noFill/>
                </a:ln>
                <a:solidFill>
                  <a:schemeClr val="bg1"/>
                </a:solidFill>
                <a:latin typeface="Impact" pitchFamily="34" charset="0"/>
              </a:rPr>
              <a:t>включает в себя следующие блоки: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14313" y="1571625"/>
            <a:ext cx="8786812" cy="5286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solidFill>
                  <a:schemeClr val="bg1"/>
                </a:solidFill>
                <a:latin typeface="Impact" pitchFamily="34" charset="0"/>
              </a:rPr>
              <a:t>информационный:</a:t>
            </a:r>
            <a:endParaRPr lang="ru-RU" sz="1600" smtClean="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анкетирование родителей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организация и проведение подписки ДОУ «Добрая дорога детства»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оформление стендов для родителей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смотр-конкурс уголков в группах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проведение дня безопасности в группах в приглашением работников ГИБДД</a:t>
            </a:r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1600" smtClean="0">
                <a:solidFill>
                  <a:schemeClr val="bg1"/>
                </a:solidFill>
                <a:latin typeface="Impact" pitchFamily="34" charset="0"/>
              </a:rPr>
              <a:t>организационно-методический:</a:t>
            </a:r>
            <a:r>
              <a:rPr lang="ru-RU" sz="1600" smtClean="0">
                <a:solidFill>
                  <a:schemeClr val="bg1"/>
                </a:solidFill>
              </a:rPr>
              <a:t>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создание нормативно-правовой базы по безопасности дорожного движения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создание комиссии по организации работы за безопасность движения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создание условий в группах для работы по БДД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анализ состояния ДТП по району, городу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разработка и проведение комплексных занятий «Ребенок на улице города»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разработка и проведение совместных с родителями сюжетно-ролевых игр на тему «Зимняя дорога»</a:t>
            </a:r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1600" smtClean="0">
                <a:solidFill>
                  <a:schemeClr val="bg1"/>
                </a:solidFill>
                <a:latin typeface="Impact" pitchFamily="34" charset="0"/>
              </a:rPr>
              <a:t>организация предметно-развивающей среды: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приобретение игрового оборудования по БДД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оформление уголков безопасности дорожного движения в группах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изготовление атрибутики к сюжетно-ролевым играм по ПДД</a:t>
            </a:r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1600" smtClean="0">
                <a:solidFill>
                  <a:schemeClr val="bg1"/>
                </a:solidFill>
                <a:latin typeface="Impact" pitchFamily="34" charset="0"/>
              </a:rPr>
              <a:t>аналитический :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анализ состояния ДДТТ по району, городу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подготовка и обобщение опыта работы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создание видеоматериалов, фотоматериалов, видеофильмов, аудиотеки, видеотеки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1400" b="1" smtClean="0">
                <a:solidFill>
                  <a:schemeClr val="bg1"/>
                </a:solidFill>
              </a:rPr>
              <a:t>мониторинг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ru-RU" sz="160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z="200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z="1600" smtClean="0">
              <a:solidFill>
                <a:srgbClr val="002060"/>
              </a:solidFill>
              <a:latin typeface="Impact" pitchFamily="34" charset="0"/>
            </a:endParaRP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2" y="1"/>
            <a:ext cx="8643999" cy="11429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  <a:t>РАБОТА В МБДОУ № 256 ПО ОЗНАКОМЛЕНИЮ </a:t>
            </a:r>
            <a:b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  <a:t>С ПРАВИЛАМИ ДОРОЖНОГО ДВИЖЕНИЯ</a:t>
            </a:r>
            <a:endParaRPr lang="ru-RU" sz="3200" b="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8435" name="Прямоугольник 14"/>
          <p:cNvSpPr>
            <a:spLocks noChangeArrowheads="1"/>
          </p:cNvSpPr>
          <p:nvPr/>
        </p:nvSpPr>
        <p:spPr bwMode="auto">
          <a:xfrm>
            <a:off x="3071813" y="4143375"/>
            <a:ext cx="2928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- </a:t>
            </a:r>
          </a:p>
        </p:txBody>
      </p:sp>
      <p:graphicFrame>
        <p:nvGraphicFramePr>
          <p:cNvPr id="25" name="Схема 24"/>
          <p:cNvGraphicFramePr/>
          <p:nvPr/>
        </p:nvGraphicFramePr>
        <p:xfrm>
          <a:off x="500034" y="1214422"/>
          <a:ext cx="807249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Стрелка влево 37"/>
          <p:cNvSpPr/>
          <p:nvPr/>
        </p:nvSpPr>
        <p:spPr>
          <a:xfrm rot="20741592">
            <a:off x="1389063" y="1944688"/>
            <a:ext cx="1928812" cy="503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лево 38"/>
          <p:cNvSpPr/>
          <p:nvPr/>
        </p:nvSpPr>
        <p:spPr>
          <a:xfrm rot="11700917">
            <a:off x="5408613" y="1947863"/>
            <a:ext cx="1984375" cy="5222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8573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МЕТОДИЧЕСКАЯ РАБОТА С ПЕДАГОГАМИ ПРОВОДИТСЯ С ЦЕЛЬЮ ПОВЫШЕНИЯ ИХ КОМПЕТЕНТНОСТИ И </a:t>
            </a:r>
            <a:r>
              <a:rPr lang="ru-RU" sz="2400" dirty="0" err="1" smtClean="0">
                <a:solidFill>
                  <a:schemeClr val="bg1"/>
                </a:solidFill>
                <a:latin typeface="Arial Black" pitchFamily="34" charset="0"/>
              </a:rPr>
              <a:t>СОЗДАНИя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МОТИВАЦИИ К РЕАЛИЗАЦИИ ПРОГРАММЫ </a:t>
            </a:r>
            <a:b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«Светофор»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459" name="Прямоугольник 16"/>
          <p:cNvSpPr>
            <a:spLocks noGrp="1" noChangeArrowheads="1"/>
          </p:cNvSpPr>
          <p:nvPr>
            <p:ph idx="1"/>
          </p:nvPr>
        </p:nvSpPr>
        <p:spPr>
          <a:xfrm>
            <a:off x="4932363" y="1844675"/>
            <a:ext cx="3819525" cy="5278438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педсовет</a:t>
            </a:r>
          </a:p>
          <a:p>
            <a:pPr>
              <a:buFont typeface="Wingdings" pitchFamily="2" charset="2"/>
              <a:buChar char="ü"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   консультации для       </a:t>
            </a:r>
          </a:p>
          <a:p>
            <a:pPr>
              <a:buFont typeface="Wingdings 2" pitchFamily="18" charset="2"/>
              <a:buNone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       педагогов</a:t>
            </a:r>
          </a:p>
          <a:p>
            <a:pPr>
              <a:buFont typeface="Wingdings" pitchFamily="2" charset="2"/>
              <a:buChar char="ü"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   анализ работы  </a:t>
            </a:r>
          </a:p>
          <a:p>
            <a:pPr>
              <a:buFont typeface="Wingdings 2" pitchFamily="18" charset="2"/>
              <a:buNone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       воспитателей по  </a:t>
            </a:r>
          </a:p>
          <a:p>
            <a:pPr>
              <a:buFont typeface="Wingdings 2" pitchFamily="18" charset="2"/>
              <a:buNone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       реализации  программы</a:t>
            </a:r>
          </a:p>
          <a:p>
            <a:pPr>
              <a:buFont typeface="Wingdings" pitchFamily="2" charset="2"/>
              <a:buChar char="ü"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   деловые игры</a:t>
            </a:r>
          </a:p>
          <a:p>
            <a:pPr>
              <a:buFont typeface="Wingdings" pitchFamily="2" charset="2"/>
              <a:buChar char="ü"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   самоанализ,</a:t>
            </a:r>
          </a:p>
          <a:p>
            <a:pPr>
              <a:buFont typeface="Wingdings 2" pitchFamily="18" charset="2"/>
              <a:buNone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       самообразование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   изучение семей и детей</a:t>
            </a:r>
          </a:p>
          <a:p>
            <a:pPr>
              <a:buFont typeface="Wingdings" pitchFamily="2" charset="2"/>
              <a:buChar char="ü"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   творческие  мастерские</a:t>
            </a:r>
          </a:p>
          <a:p>
            <a:pPr>
              <a:buFont typeface="Wingdings" pitchFamily="2" charset="2"/>
              <a:buChar char="ü"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   конкурсы</a:t>
            </a:r>
          </a:p>
          <a:p>
            <a:pPr>
              <a:buFont typeface="Wingdings" pitchFamily="2" charset="2"/>
              <a:buChar char="ü"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   мастер-класс</a:t>
            </a:r>
          </a:p>
          <a:p>
            <a:pPr>
              <a:buFont typeface="Wingdings" pitchFamily="2" charset="2"/>
              <a:buChar char="ü"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   ярмарки инновационных    </a:t>
            </a:r>
          </a:p>
          <a:p>
            <a:pPr>
              <a:buFont typeface="Wingdings 2" pitchFamily="18" charset="2"/>
              <a:buNone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      идей</a:t>
            </a:r>
          </a:p>
          <a:p>
            <a:pPr>
              <a:buFont typeface="Wingdings" pitchFamily="2" charset="2"/>
              <a:buChar char="ü"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   мониторинг</a:t>
            </a:r>
          </a:p>
          <a:p>
            <a:pPr>
              <a:buFont typeface="Wingdings 2" pitchFamily="18" charset="2"/>
              <a:buNone/>
            </a:pPr>
            <a:endParaRPr lang="ru-RU" sz="1400" smtClean="0"/>
          </a:p>
        </p:txBody>
      </p:sp>
      <p:pic>
        <p:nvPicPr>
          <p:cNvPr id="19460" name="Picture 5" descr="D:\ФОТОГРАФИИ КАРТИНКИ\ГАИ\ГАИ 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060575"/>
            <a:ext cx="31861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50019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  <a:t>ПЕДАГОГИ МБДОУ  </a:t>
            </a:r>
            <a:r>
              <a:rPr lang="ru-RU" sz="3200" b="0" dirty="0" err="1" smtClean="0">
                <a:solidFill>
                  <a:schemeClr val="bg1"/>
                </a:solidFill>
                <a:latin typeface="Impact" pitchFamily="34" charset="0"/>
              </a:rPr>
              <a:t>РаботаЮТ</a:t>
            </a:r>
            <a: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b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  <a:t>по проблеме «Дорога и дети». </a:t>
            </a:r>
            <a:b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3200" b="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endParaRPr lang="ru-RU" sz="3200" b="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0483" name="Picture 5" descr="F:\Новая папка\DSC03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56356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D:\ФОТОГРАФИИ КАРТИНКИ\ГАИ\DSCN4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500438"/>
            <a:ext cx="38052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043890" cy="89374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100" dirty="0" smtClean="0">
                <a:solidFill>
                  <a:schemeClr val="bg1"/>
                </a:solidFill>
                <a:latin typeface="Arial Black" pitchFamily="34" charset="0"/>
              </a:rPr>
              <a:t>РОДИТЕЛИ- активные участники </a:t>
            </a:r>
            <a:r>
              <a:rPr lang="ru-RU" sz="2100" dirty="0" err="1" smtClean="0">
                <a:solidFill>
                  <a:schemeClr val="bg1"/>
                </a:solidFill>
                <a:latin typeface="Arial Black" pitchFamily="34" charset="0"/>
              </a:rPr>
              <a:t>педпроцесса</a:t>
            </a:r>
            <a:r>
              <a:rPr lang="ru-RU" sz="21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br>
              <a:rPr lang="ru-RU" sz="21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Arial Black" pitchFamily="34" charset="0"/>
              </a:rPr>
              <a:t>по профилактике </a:t>
            </a:r>
            <a:r>
              <a:rPr lang="ru-RU" sz="2100" dirty="0" err="1" smtClean="0">
                <a:solidFill>
                  <a:schemeClr val="bg1"/>
                </a:solidFill>
                <a:latin typeface="Arial Black" pitchFamily="34" charset="0"/>
              </a:rPr>
              <a:t>дтп</a:t>
            </a:r>
            <a:r>
              <a:rPr lang="ru-RU" sz="2100" dirty="0" smtClean="0">
                <a:solidFill>
                  <a:schemeClr val="bg1"/>
                </a:solidFill>
                <a:latin typeface="Arial Black" pitchFamily="34" charset="0"/>
              </a:rPr>
              <a:t> и обучению детей </a:t>
            </a:r>
            <a:br>
              <a:rPr lang="ru-RU" sz="21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Arial Black" pitchFamily="34" charset="0"/>
              </a:rPr>
              <a:t>правилам дорожного движения</a:t>
            </a:r>
            <a:endParaRPr lang="ru-RU" sz="21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507" name="Прямоугольник 17"/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7745412" cy="4092575"/>
          </a:xfrm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  <a:latin typeface="Arial Black" pitchFamily="34" charset="0"/>
              </a:rPr>
              <a:t>          </a:t>
            </a:r>
            <a:r>
              <a:rPr lang="ru-RU" sz="2000" u="sng" smtClean="0">
                <a:solidFill>
                  <a:schemeClr val="bg1"/>
                </a:solidFill>
                <a:latin typeface="Arial Black" pitchFamily="34" charset="0"/>
              </a:rPr>
              <a:t>ФОРМЫ РАБОТЫ</a:t>
            </a:r>
          </a:p>
          <a:p>
            <a:pPr algn="ctr">
              <a:buFont typeface="Wingdings 2" pitchFamily="18" charset="2"/>
              <a:buNone/>
            </a:pPr>
            <a:endParaRPr lang="ru-RU" sz="2000" u="sng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- родительские собрания</a:t>
            </a:r>
          </a:p>
          <a:p>
            <a:pPr>
              <a:buFont typeface="Wingdings 2" pitchFamily="18" charset="2"/>
              <a:buNone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- открытые показы занятий</a:t>
            </a:r>
          </a:p>
          <a:p>
            <a:pPr>
              <a:buFont typeface="Wingdings 2" pitchFamily="18" charset="2"/>
              <a:buNone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- праздники и досуги</a:t>
            </a:r>
          </a:p>
          <a:p>
            <a:pPr>
              <a:buFont typeface="Wingdings 2" pitchFamily="18" charset="2"/>
              <a:buNone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- создание единого  образовательного пространства  </a:t>
            </a:r>
          </a:p>
          <a:p>
            <a:pPr>
              <a:buFont typeface="Wingdings 2" pitchFamily="18" charset="2"/>
              <a:buNone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 - встречи со специалистами по профилактике ДТТ, врачами травматологии</a:t>
            </a:r>
          </a:p>
          <a:p>
            <a:pPr>
              <a:buFont typeface="Wingdings 2" pitchFamily="18" charset="2"/>
              <a:buNone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- дискуссионные встречи   за круглым столом</a:t>
            </a:r>
          </a:p>
          <a:p>
            <a:pPr>
              <a:buFont typeface="Wingdings 2" pitchFamily="18" charset="2"/>
              <a:buNone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 -консультации  </a:t>
            </a:r>
          </a:p>
          <a:p>
            <a:pPr>
              <a:buFontTx/>
              <a:buChar char="-"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Семинары</a:t>
            </a:r>
          </a:p>
          <a:p>
            <a:pPr>
              <a:buFontTx/>
              <a:buChar char="-"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-педагогическая гостиная </a:t>
            </a:r>
          </a:p>
          <a:p>
            <a:pPr>
              <a:buFontTx/>
              <a:buChar char="-"/>
            </a:pPr>
            <a:r>
              <a:rPr lang="ru-RU" sz="1500" smtClean="0">
                <a:solidFill>
                  <a:schemeClr val="bg1"/>
                </a:solidFill>
                <a:latin typeface="Arial Black" pitchFamily="34" charset="0"/>
              </a:rPr>
              <a:t>лекции</a:t>
            </a:r>
          </a:p>
        </p:txBody>
      </p:sp>
      <p:pic>
        <p:nvPicPr>
          <p:cNvPr id="21508" name="Picture 7" descr="D:\ФОТОГРАФИИ КАРТИНКИ\ГАИ\IMG_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076700"/>
            <a:ext cx="38877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1263</TotalTime>
  <Words>756</Words>
  <Application>Microsoft Office PowerPoint</Application>
  <PresentationFormat>Экран (4:3)</PresentationFormat>
  <Paragraphs>201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Trebuchet MS</vt:lpstr>
      <vt:lpstr>Wingdings 2</vt:lpstr>
      <vt:lpstr>Wingdings</vt:lpstr>
      <vt:lpstr>Calibri</vt:lpstr>
      <vt:lpstr>Monotype Corsiva</vt:lpstr>
      <vt:lpstr>Impact</vt:lpstr>
      <vt:lpstr>Arial Black</vt:lpstr>
      <vt:lpstr>Georgia</vt:lpstr>
      <vt:lpstr>Изящная</vt:lpstr>
      <vt:lpstr>Слайд 1</vt:lpstr>
      <vt:lpstr>Слайд 2</vt:lpstr>
      <vt:lpstr>АКТУАЛЬНОСТЬ ПРОБЛЕМЫ: Обеспечение безопасности ребенка-дошкольника, формирование навыков адекватного поведения в различных неожиданных ситуациях с целью предупреждения дорожно-транспортного травматизма</vt:lpstr>
      <vt:lpstr>ПРЕДМЕТНО-РАЗВИВАЮЩАЯ  ОБРАЗОВАТЕЛЬНАЯ  СРЕДА МБДОУ  № 256  ПО  ПДД</vt:lpstr>
      <vt:lpstr>Комплексный план мероприятий  по предупреждению ДДТТ  включает в себя следующие блоки:</vt:lpstr>
      <vt:lpstr>РАБОТА В МБДОУ № 256 ПО ОЗНАКОМЛЕНИЮ  С ПРАВИЛАМИ ДОРОЖНОГО ДВИЖЕНИЯ</vt:lpstr>
      <vt:lpstr>МЕТОДИЧЕСКАЯ РАБОТА С ПЕДАГОГАМИ ПРОВОДИТСЯ С ЦЕЛЬЮ ПОВЫШЕНИЯ ИХ КОМПЕТЕНТНОСТИ И СОЗДАНИя МОТИВАЦИИ К РЕАЛИЗАЦИИ ПРОГРАММЫ   «Светофор»</vt:lpstr>
      <vt:lpstr>ПЕДАГОГИ МБДОУ  РаботаЮТ  по проблеме «Дорога и дети».   </vt:lpstr>
      <vt:lpstr>РОДИТЕЛИ- активные участники педпроцесса  по профилактике дтп и обучению детей  правилам дорожного движения</vt:lpstr>
      <vt:lpstr>УГОЛКИ БЕЗОПАСНОСТИ В ДОУ</vt:lpstr>
      <vt:lpstr>СИСТЕМАТИЧЕСКАЯ РАБОТА С ДЕТЬМИ  ПО ИЗУЧЕНИЮ ПРАВИЛ ДОРОЖНОГО ДВИЖЕНИЯ ПРОВОДИТСЯ ПО ПРИНЦИПУ  «ОТ ПРОСТОГО К СЛОЖНОМУ»</vt:lpstr>
      <vt:lpstr>РАБОТА СДЕТЬМИ  ПО ОЗНАКОМЛЕНИЮ  С ПДД ОСНОВЫВАЕТСЯ  НА КОМПЛЕКСНОМ ПОДХОДЕ</vt:lpstr>
      <vt:lpstr>ДОЛЖЕН ПОМНИТЬ ПЕШЕХОД:  ЕСТЬ СИГНАЛЫ СВЕТОФОРА.  ПОДЧИНЯЙСЯ ИМ БЕЗ СПОРА</vt:lpstr>
      <vt:lpstr>ОБУЧЕНИЕ ДЕТЕЙ                    ПРАВИЛАМ                                                 ДОРОЖНОГО                                                        ДВИЖЕНИЯ</vt:lpstr>
      <vt:lpstr>ДЕТИ ЗНАКОМЯТСЯ  С ПРАВИЛАМИ ДОРОЖНОГО ДВИЖЕНИЯ </vt:lpstr>
      <vt:lpstr>Слайд 16</vt:lpstr>
      <vt:lpstr>ОБЫГРЫВАЯ СИТУАЦИИ ПО ПДД НА МАКЕТАХ, ДЕТИ ЗАКРЕПЛЯЮТ ЗНАНИЯ О ПРАВИЛАХ БЕЗОПАСНОСТИ НА УЛИЦЕ</vt:lpstr>
      <vt:lpstr>ИЗГОТОВЛЕНИЕ АТРИБУТОВ  К СЮЖЕТНО-РОЛЕВОЙ ИГРЕ         «УЛИЦА ГОРОДА» </vt:lpstr>
      <vt:lpstr>ЗНАНИЯ О ПРАВИЛАХ ДОРОЖНОГО                       ДВИЖЕНИЯ ДЕТИ ОТРАЖАЮТ                                               В СВОИХ РИСУНКАХ</vt:lpstr>
      <vt:lpstr>ИНФОРМАЦИЯ ДЛЯ РОДИТЕЛЕЙ ПРЕДСТАВЛЕНА НА ИНФОРМАЦИОННЫХ СТЕНДАХ</vt:lpstr>
      <vt:lpstr>Знаки дорожного движения в загадках</vt:lpstr>
      <vt:lpstr>Знаки дорожного движения в загадках</vt:lpstr>
      <vt:lpstr>Пешеходный переход</vt:lpstr>
      <vt:lpstr>Постовой</vt:lpstr>
      <vt:lpstr>Правила дорожного движения в стихах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 МДОУ №256</dc:title>
  <dc:creator>сад 256</dc:creator>
  <cp:lastModifiedBy>Лианочка</cp:lastModifiedBy>
  <cp:revision>126</cp:revision>
  <dcterms:created xsi:type="dcterms:W3CDTF">2010-01-25T06:51:10Z</dcterms:created>
  <dcterms:modified xsi:type="dcterms:W3CDTF">2016-02-20T09:16:02Z</dcterms:modified>
</cp:coreProperties>
</file>